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88" r:id="rId3"/>
    <p:sldId id="289" r:id="rId4"/>
    <p:sldId id="290" r:id="rId5"/>
    <p:sldId id="291" r:id="rId6"/>
    <p:sldId id="292" r:id="rId7"/>
    <p:sldId id="293" r:id="rId8"/>
    <p:sldId id="294" r:id="rId9"/>
    <p:sldId id="295" r:id="rId10"/>
    <p:sldId id="296" r:id="rId11"/>
    <p:sldId id="297" r:id="rId12"/>
    <p:sldId id="29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urjeet Singh" initials="GS" lastIdx="1" clrIdx="0">
    <p:extLst>
      <p:ext uri="{19B8F6BF-5375-455C-9EA6-DF929625EA0E}">
        <p15:presenceInfo xmlns:p15="http://schemas.microsoft.com/office/powerpoint/2012/main" userId="c20f38eb0b5ab680" providerId="Windows Live"/>
      </p:ext>
    </p:extLst>
  </p:cmAuthor>
  <p:cmAuthor id="2" name="Mirkouei, Amin" initials="MA" lastIdx="1" clrIdx="1">
    <p:extLst>
      <p:ext uri="{19B8F6BF-5375-455C-9EA6-DF929625EA0E}">
        <p15:presenceInfo xmlns:p15="http://schemas.microsoft.com/office/powerpoint/2012/main" userId="S-1-5-21-828376571-1197701538-1844936127-3063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51" autoAdjust="0"/>
    <p:restoredTop sz="82609" autoAdjust="0"/>
  </p:normalViewPr>
  <p:slideViewPr>
    <p:cSldViewPr snapToGrid="0">
      <p:cViewPr varScale="1">
        <p:scale>
          <a:sx n="62" d="100"/>
          <a:sy n="62" d="100"/>
        </p:scale>
        <p:origin x="699" y="33"/>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1381E3-9188-4076-8E7D-D887E1F67927}" type="datetimeFigureOut">
              <a:rPr lang="en-US" smtClean="0"/>
              <a:t>7/30/2016</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1FEEDA-B552-43B2-8B73-B21364F46EE4}" type="slidenum">
              <a:rPr lang="en-US" smtClean="0"/>
              <a:t>‹#›</a:t>
            </a:fld>
            <a:endParaRPr lang="en-US" dirty="0"/>
          </a:p>
        </p:txBody>
      </p:sp>
    </p:spTree>
    <p:extLst>
      <p:ext uri="{BB962C8B-B14F-4D97-AF65-F5344CB8AC3E}">
        <p14:creationId xmlns:p14="http://schemas.microsoft.com/office/powerpoint/2010/main" val="1973675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a:p>
            <a:r>
              <a:rPr lang="en-US" sz="1200" kern="1200" dirty="0">
                <a:solidFill>
                  <a:schemeClr val="tx1"/>
                </a:solidFill>
                <a:effectLst/>
                <a:latin typeface="+mn-lt"/>
                <a:ea typeface="+mn-ea"/>
                <a:cs typeface="+mn-cs"/>
              </a:rPr>
              <a:t>“Hype Cycle for 3D Printing, 2015.” [Online]. Available: https://</a:t>
            </a:r>
            <a:r>
              <a:rPr lang="en-US" sz="1200" kern="1200" dirty="0" err="1">
                <a:solidFill>
                  <a:schemeClr val="tx1"/>
                </a:solidFill>
                <a:effectLst/>
                <a:latin typeface="+mn-lt"/>
                <a:ea typeface="+mn-ea"/>
                <a:cs typeface="+mn-cs"/>
              </a:rPr>
              <a:t>www.gartner.com</a:t>
            </a:r>
            <a:r>
              <a:rPr lang="en-US" sz="1200" kern="1200" dirty="0">
                <a:solidFill>
                  <a:schemeClr val="tx1"/>
                </a:solidFill>
                <a:effectLst/>
                <a:latin typeface="+mn-lt"/>
                <a:ea typeface="+mn-ea"/>
                <a:cs typeface="+mn-cs"/>
              </a:rPr>
              <a:t>/doc/3100228/hype-cycle-d-printing-. [Accessed: 09-Jul-2016].</a:t>
            </a:r>
          </a:p>
          <a:p>
            <a:r>
              <a:rPr lang="en-US" sz="1200" kern="1200" dirty="0">
                <a:solidFill>
                  <a:schemeClr val="tx1"/>
                </a:solidFill>
                <a:effectLst/>
                <a:latin typeface="+mn-lt"/>
                <a:ea typeface="+mn-ea"/>
                <a:cs typeface="+mn-cs"/>
              </a:rPr>
              <a:t> </a:t>
            </a:r>
          </a:p>
          <a:p>
            <a:r>
              <a:rPr lang="en-US" dirty="0"/>
              <a:t>The</a:t>
            </a:r>
            <a:r>
              <a:rPr lang="en-US" baseline="0" dirty="0"/>
              <a:t> growth curve for additive manufacturing technology development, adoption and upgrades.</a:t>
            </a:r>
            <a:endParaRPr lang="en-US" dirty="0"/>
          </a:p>
        </p:txBody>
      </p:sp>
      <p:sp>
        <p:nvSpPr>
          <p:cNvPr id="4" name="Slide Number Placeholder 3"/>
          <p:cNvSpPr>
            <a:spLocks noGrp="1"/>
          </p:cNvSpPr>
          <p:nvPr>
            <p:ph type="sldNum" sz="quarter" idx="10"/>
          </p:nvPr>
        </p:nvSpPr>
        <p:spPr/>
        <p:txBody>
          <a:bodyPr/>
          <a:lstStyle/>
          <a:p>
            <a:fld id="{B43EBDA1-6A26-A144-BAE0-B5DFBA247923}" type="slidenum">
              <a:rPr lang="en-US" smtClean="0"/>
              <a:t>3</a:t>
            </a:fld>
            <a:endParaRPr lang="en-US" dirty="0"/>
          </a:p>
        </p:txBody>
      </p:sp>
    </p:spTree>
    <p:extLst>
      <p:ext uri="{BB962C8B-B14F-4D97-AF65-F5344CB8AC3E}">
        <p14:creationId xmlns:p14="http://schemas.microsoft.com/office/powerpoint/2010/main" val="5081903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DC4819-534A-4A41-B388-E56906BDD1B6}" type="slidenum">
              <a:rPr lang="en-US" smtClean="0"/>
              <a:t>12</a:t>
            </a:fld>
            <a:endParaRPr lang="en-US" dirty="0"/>
          </a:p>
        </p:txBody>
      </p:sp>
    </p:spTree>
    <p:extLst>
      <p:ext uri="{BB962C8B-B14F-4D97-AF65-F5344CB8AC3E}">
        <p14:creationId xmlns:p14="http://schemas.microsoft.com/office/powerpoint/2010/main" val="2926299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Focus</a:t>
            </a:r>
            <a:r>
              <a:rPr lang="en-US" baseline="0" dirty="0"/>
              <a:t> areas for additive manufacturing research</a:t>
            </a:r>
            <a:endParaRPr lang="en-US" dirty="0"/>
          </a:p>
        </p:txBody>
      </p:sp>
      <p:sp>
        <p:nvSpPr>
          <p:cNvPr id="4" name="Slide Number Placeholder 3"/>
          <p:cNvSpPr>
            <a:spLocks noGrp="1"/>
          </p:cNvSpPr>
          <p:nvPr>
            <p:ph type="sldNum" sz="quarter" idx="10"/>
          </p:nvPr>
        </p:nvSpPr>
        <p:spPr/>
        <p:txBody>
          <a:bodyPr/>
          <a:lstStyle/>
          <a:p>
            <a:pPr>
              <a:defRPr/>
            </a:pPr>
            <a:fld id="{E24C3012-EC23-864D-99B5-7AA57340092A}" type="slidenum">
              <a:rPr lang="en-US" smtClean="0"/>
              <a:pPr>
                <a:defRPr/>
              </a:pPr>
              <a:t>4</a:t>
            </a:fld>
            <a:endParaRPr lang="en-US" dirty="0"/>
          </a:p>
        </p:txBody>
      </p:sp>
    </p:spTree>
    <p:extLst>
      <p:ext uri="{BB962C8B-B14F-4D97-AF65-F5344CB8AC3E}">
        <p14:creationId xmlns:p14="http://schemas.microsoft.com/office/powerpoint/2010/main" val="4121666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latin typeface="+mn-lt"/>
                <a:ea typeface="+mn-ea"/>
                <a:cs typeface="+mn-cs"/>
              </a:rPr>
              <a:t>Process improvements is one of the important</a:t>
            </a:r>
            <a:r>
              <a:rPr lang="en-US" sz="800" kern="1200" baseline="0" dirty="0">
                <a:solidFill>
                  <a:schemeClr val="tx1"/>
                </a:solidFill>
                <a:latin typeface="+mn-lt"/>
                <a:ea typeface="+mn-ea"/>
                <a:cs typeface="+mn-cs"/>
              </a:rPr>
              <a:t> AM </a:t>
            </a:r>
            <a:r>
              <a:rPr lang="en-US" sz="800" kern="1200" dirty="0">
                <a:solidFill>
                  <a:schemeClr val="tx1"/>
                </a:solidFill>
                <a:latin typeface="+mn-lt"/>
                <a:ea typeface="+mn-ea"/>
                <a:cs typeface="+mn-cs"/>
              </a:rPr>
              <a:t>focus area. Research</a:t>
            </a:r>
            <a:r>
              <a:rPr lang="en-US" sz="800" kern="1200" baseline="0" dirty="0">
                <a:solidFill>
                  <a:schemeClr val="tx1"/>
                </a:solidFill>
                <a:latin typeface="+mn-lt"/>
                <a:ea typeface="+mn-ea"/>
                <a:cs typeface="+mn-cs"/>
              </a:rPr>
              <a:t> in process improvements for AM include: Modeling of structure-property and processing in AM, Physics based modeling of AM processes, Development of process monitoring techniques, and New process development such as new process technologies, as well as hybrid </a:t>
            </a:r>
            <a:r>
              <a:rPr lang="en-US" sz="800" kern="1200" baseline="0" dirty="0" err="1">
                <a:solidFill>
                  <a:schemeClr val="tx1"/>
                </a:solidFill>
                <a:latin typeface="+mn-lt"/>
                <a:ea typeface="+mn-ea"/>
                <a:cs typeface="+mn-cs"/>
              </a:rPr>
              <a:t>techonologies</a:t>
            </a:r>
            <a:r>
              <a:rPr lang="en-US" sz="800" kern="1200" baseline="0" dirty="0">
                <a:solidFill>
                  <a:schemeClr val="tx1"/>
                </a:solidFill>
                <a:latin typeface="+mn-lt"/>
                <a:ea typeface="+mn-ea"/>
                <a:cs typeface="+mn-cs"/>
              </a:rPr>
              <a:t>. </a:t>
            </a:r>
            <a:endParaRPr lang="en-US" sz="8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latin typeface="+mn-lt"/>
                <a:ea typeface="+mn-ea"/>
                <a:cs typeface="+mn-cs"/>
              </a:rPr>
              <a:t>The objective</a:t>
            </a:r>
            <a:r>
              <a:rPr lang="en-US" sz="800" kern="1200" baseline="0" dirty="0">
                <a:solidFill>
                  <a:schemeClr val="tx1"/>
                </a:solidFill>
                <a:latin typeface="+mn-lt"/>
                <a:ea typeface="+mn-ea"/>
                <a:cs typeface="+mn-cs"/>
              </a:rPr>
              <a:t> of the research is to i</a:t>
            </a:r>
            <a:r>
              <a:rPr lang="en-US" sz="800" kern="1200" dirty="0">
                <a:solidFill>
                  <a:schemeClr val="tx1"/>
                </a:solidFill>
                <a:latin typeface="+mn-lt"/>
                <a:ea typeface="+mn-ea"/>
                <a:cs typeface="+mn-cs"/>
              </a:rPr>
              <a:t>mprove AM process performance and efficiency</a:t>
            </a:r>
          </a:p>
          <a:p>
            <a:endParaRPr lang="en-US" dirty="0"/>
          </a:p>
          <a:p>
            <a:pPr marL="228600" indent="-228600">
              <a:buAutoNum type="arabicPeriod"/>
            </a:pPr>
            <a:r>
              <a:rPr lang="en-US" dirty="0"/>
              <a:t>http://</a:t>
            </a:r>
            <a:r>
              <a:rPr lang="en-US" dirty="0" err="1"/>
              <a:t>ascon.net</a:t>
            </a:r>
            <a:r>
              <a:rPr lang="en-US" dirty="0"/>
              <a:t>/solutions/</a:t>
            </a:r>
            <a:r>
              <a:rPr lang="en-US" dirty="0" err="1"/>
              <a:t>addons</a:t>
            </a:r>
            <a:r>
              <a:rPr lang="en-US" dirty="0"/>
              <a:t>/</a:t>
            </a:r>
            <a:r>
              <a:rPr lang="en-US" dirty="0" err="1"/>
              <a:t>apm</a:t>
            </a:r>
            <a:r>
              <a:rPr lang="en-US" dirty="0"/>
              <a:t>/</a:t>
            </a:r>
          </a:p>
          <a:p>
            <a:pPr marL="228600" indent="-228600">
              <a:buAutoNum type="arabicPeriod"/>
            </a:pPr>
            <a:r>
              <a:rPr lang="en-US" dirty="0"/>
              <a:t>https://</a:t>
            </a:r>
            <a:r>
              <a:rPr lang="en-US" dirty="0" err="1"/>
              <a:t>cmouhot.wordpress.com</a:t>
            </a:r>
            <a:r>
              <a:rPr lang="en-US" dirty="0"/>
              <a:t>/1900/10/25/analysis-of-partial-differential-equations-graduate-course/</a:t>
            </a:r>
          </a:p>
          <a:p>
            <a:pPr marL="228600" indent="-228600">
              <a:buAutoNum type="arabicPeriod"/>
            </a:pPr>
            <a:r>
              <a:rPr lang="en-US" dirty="0"/>
              <a:t>http://</a:t>
            </a:r>
            <a:r>
              <a:rPr lang="en-US" dirty="0" err="1"/>
              <a:t>www.fabricatingandmetalworking.com</a:t>
            </a:r>
            <a:r>
              <a:rPr lang="en-US" dirty="0"/>
              <a:t>/2016/02/metal-additive-manufacturing-meets-quality-assurance/</a:t>
            </a:r>
          </a:p>
          <a:p>
            <a:pPr marL="228600" indent="-228600">
              <a:buAutoNum type="arabicPeriod"/>
            </a:pPr>
            <a:r>
              <a:rPr lang="en-US" dirty="0"/>
              <a:t>http://</a:t>
            </a:r>
            <a:r>
              <a:rPr lang="en-US" dirty="0" err="1"/>
              <a:t>us.dmgmori.com</a:t>
            </a:r>
            <a:r>
              <a:rPr lang="en-US" dirty="0"/>
              <a:t>/products/</a:t>
            </a:r>
            <a:r>
              <a:rPr lang="en-US" dirty="0" err="1"/>
              <a:t>lasertec</a:t>
            </a:r>
            <a:r>
              <a:rPr lang="en-US" dirty="0"/>
              <a:t>/</a:t>
            </a:r>
            <a:r>
              <a:rPr lang="en-US" dirty="0" err="1"/>
              <a:t>lasertec-additivemanufacturing</a:t>
            </a:r>
            <a:r>
              <a:rPr lang="en-US" dirty="0"/>
              <a:t>/lasertec-65-3d</a:t>
            </a:r>
          </a:p>
        </p:txBody>
      </p:sp>
      <p:sp>
        <p:nvSpPr>
          <p:cNvPr id="4" name="Slide Number Placeholder 3"/>
          <p:cNvSpPr>
            <a:spLocks noGrp="1"/>
          </p:cNvSpPr>
          <p:nvPr>
            <p:ph type="sldNum" sz="quarter" idx="10"/>
          </p:nvPr>
        </p:nvSpPr>
        <p:spPr/>
        <p:txBody>
          <a:bodyPr/>
          <a:lstStyle/>
          <a:p>
            <a:fld id="{72DC4819-534A-4A41-B388-E56906BDD1B6}" type="slidenum">
              <a:rPr lang="en-US" smtClean="0"/>
              <a:t>5</a:t>
            </a:fld>
            <a:endParaRPr lang="en-US" dirty="0"/>
          </a:p>
        </p:txBody>
      </p:sp>
    </p:spTree>
    <p:extLst>
      <p:ext uri="{BB962C8B-B14F-4D97-AF65-F5344CB8AC3E}">
        <p14:creationId xmlns:p14="http://schemas.microsoft.com/office/powerpoint/2010/main" val="263307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Tw Cen MT" panose="020B0602020104020603" pitchFamily="34" charset="0"/>
              </a:rPr>
              <a:t>2</a:t>
            </a:r>
            <a:r>
              <a:rPr lang="en-US" baseline="30000" dirty="0">
                <a:latin typeface="Tw Cen MT" panose="020B0602020104020603" pitchFamily="34" charset="0"/>
              </a:rPr>
              <a:t>nd</a:t>
            </a:r>
            <a:r>
              <a:rPr lang="en-US" dirty="0">
                <a:latin typeface="Tw Cen MT" panose="020B0602020104020603" pitchFamily="34" charset="0"/>
              </a:rPr>
              <a:t> important</a:t>
            </a:r>
            <a:r>
              <a:rPr lang="en-US" baseline="0" dirty="0">
                <a:latin typeface="Tw Cen MT" panose="020B0602020104020603" pitchFamily="34" charset="0"/>
              </a:rPr>
              <a:t> AM focus area. Research on standardization for AM includes: Development of industry standards, Improve data </a:t>
            </a:r>
            <a:r>
              <a:rPr lang="en-US" baseline="0" dirty="0" err="1">
                <a:latin typeface="Tw Cen MT" panose="020B0602020104020603" pitchFamily="34" charset="0"/>
              </a:rPr>
              <a:t>interperobility</a:t>
            </a:r>
            <a:r>
              <a:rPr lang="en-US" baseline="0" dirty="0">
                <a:latin typeface="Tw Cen MT" panose="020B0602020104020603" pitchFamily="34" charset="0"/>
              </a:rPr>
              <a:t> between AM machines, Provide process control, and Create material-property databases for AM.</a:t>
            </a:r>
            <a:endParaRPr lang="en-US" dirty="0">
              <a:latin typeface="Tw Cen MT" panose="020B0602020104020603" pitchFamily="34" charset="0"/>
            </a:endParaRPr>
          </a:p>
          <a:p>
            <a:r>
              <a:rPr lang="en-US" dirty="0">
                <a:latin typeface="Tw Cen MT" panose="020B0602020104020603" pitchFamily="34" charset="0"/>
              </a:rPr>
              <a:t>Standardization is required to maintain/improve</a:t>
            </a:r>
            <a:r>
              <a:rPr lang="en-US" baseline="0" dirty="0">
                <a:latin typeface="Tw Cen MT" panose="020B0602020104020603" pitchFamily="34" charset="0"/>
              </a:rPr>
              <a:t> </a:t>
            </a:r>
            <a:r>
              <a:rPr lang="en-US" dirty="0">
                <a:latin typeface="Tw Cen MT" panose="020B0602020104020603" pitchFamily="34" charset="0"/>
              </a:rPr>
              <a:t>Consistency and repeatability,</a:t>
            </a:r>
            <a:r>
              <a:rPr lang="en-US" baseline="0" dirty="0">
                <a:latin typeface="Tw Cen MT" panose="020B0602020104020603" pitchFamily="34" charset="0"/>
              </a:rPr>
              <a:t> and t</a:t>
            </a:r>
            <a:r>
              <a:rPr lang="en-US" dirty="0">
                <a:latin typeface="Tw Cen MT" panose="020B0602020104020603" pitchFamily="34" charset="0"/>
              </a:rPr>
              <a:t>o</a:t>
            </a:r>
            <a:r>
              <a:rPr lang="en-US" baseline="0" dirty="0">
                <a:latin typeface="Tw Cen MT" panose="020B0602020104020603" pitchFamily="34" charset="0"/>
              </a:rPr>
              <a:t> provide r</a:t>
            </a:r>
            <a:r>
              <a:rPr lang="en-US" dirty="0">
                <a:latin typeface="Tw Cen MT" panose="020B0602020104020603" pitchFamily="34" charset="0"/>
              </a:rPr>
              <a:t>apid qualification and certification for AM produced parts.</a:t>
            </a:r>
          </a:p>
          <a:p>
            <a:endParaRPr lang="en-US" dirty="0"/>
          </a:p>
          <a:p>
            <a:pPr marL="228600" indent="-228600">
              <a:buAutoNum type="arabicPeriod"/>
            </a:pPr>
            <a:r>
              <a:rPr lang="en-US" dirty="0"/>
              <a:t>http://</a:t>
            </a:r>
            <a:r>
              <a:rPr lang="en-US" dirty="0" err="1"/>
              <a:t>revizer.com</a:t>
            </a:r>
            <a:r>
              <a:rPr lang="en-US" dirty="0"/>
              <a:t>/</a:t>
            </a:r>
          </a:p>
          <a:p>
            <a:pPr marL="228600" indent="-228600">
              <a:buAutoNum type="arabicPeriod"/>
            </a:pPr>
            <a:r>
              <a:rPr lang="en-US" dirty="0"/>
              <a:t>http://</a:t>
            </a:r>
            <a:r>
              <a:rPr lang="en-US" dirty="0" err="1"/>
              <a:t>beyondplm.com</a:t>
            </a:r>
            <a:r>
              <a:rPr lang="en-US" dirty="0"/>
              <a:t>/2014/09/26/</a:t>
            </a:r>
            <a:r>
              <a:rPr lang="en-US" dirty="0" err="1"/>
              <a:t>iot</a:t>
            </a:r>
            <a:r>
              <a:rPr lang="en-US" dirty="0"/>
              <a:t>-and-</a:t>
            </a:r>
            <a:r>
              <a:rPr lang="en-US" dirty="0" err="1"/>
              <a:t>plm</a:t>
            </a:r>
            <a:r>
              <a:rPr lang="en-US" dirty="0"/>
              <a:t>-have-common-problem-data-interoperability/</a:t>
            </a:r>
          </a:p>
          <a:p>
            <a:pPr marL="228600" indent="-228600">
              <a:buAutoNum type="arabicPeriod"/>
            </a:pPr>
            <a:r>
              <a:rPr lang="en-US" dirty="0"/>
              <a:t>http://</a:t>
            </a:r>
            <a:r>
              <a:rPr lang="en-US" dirty="0" err="1"/>
              <a:t>www.arpasoftware.com</a:t>
            </a:r>
            <a:r>
              <a:rPr lang="en-US" dirty="0"/>
              <a:t>/</a:t>
            </a:r>
            <a:r>
              <a:rPr lang="en-US" dirty="0" err="1"/>
              <a:t>matdb</a:t>
            </a:r>
            <a:r>
              <a:rPr lang="en-US" dirty="0"/>
              <a:t>/1/</a:t>
            </a: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72DC4819-534A-4A41-B388-E56906BDD1B6}" type="slidenum">
              <a:rPr lang="en-US" smtClean="0"/>
              <a:t>6</a:t>
            </a:fld>
            <a:endParaRPr lang="en-US" dirty="0"/>
          </a:p>
        </p:txBody>
      </p:sp>
    </p:spTree>
    <p:extLst>
      <p:ext uri="{BB962C8B-B14F-4D97-AF65-F5344CB8AC3E}">
        <p14:creationId xmlns:p14="http://schemas.microsoft.com/office/powerpoint/2010/main" val="1822358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a:t>
            </a:r>
            <a:r>
              <a:rPr lang="en-US" baseline="30000" dirty="0"/>
              <a:t>rd</a:t>
            </a:r>
            <a:r>
              <a:rPr lang="en-US" dirty="0"/>
              <a:t> important AM</a:t>
            </a:r>
            <a:r>
              <a:rPr lang="en-US" baseline="0" dirty="0"/>
              <a:t> focus area. The research is focused on developing tools </a:t>
            </a:r>
            <a:r>
              <a:rPr lang="en-US" baseline="0" dirty="0" err="1"/>
              <a:t>scuh</a:t>
            </a:r>
            <a:r>
              <a:rPr lang="en-US" baseline="0" dirty="0"/>
              <a:t> as: AM product design optimization tools, Am CAD design tools, Integrated structure and material design optimization tools, and modeling and simulation tools for AM process modeling.</a:t>
            </a:r>
            <a:endParaRPr lang="en-US" dirty="0"/>
          </a:p>
          <a:p>
            <a:r>
              <a:rPr lang="en-US" dirty="0"/>
              <a:t>1. http://</a:t>
            </a:r>
            <a:r>
              <a:rPr lang="en-US" dirty="0" err="1"/>
              <a:t>symmetric.co.in</a:t>
            </a:r>
            <a:r>
              <a:rPr lang="en-US" dirty="0"/>
              <a:t>/</a:t>
            </a:r>
            <a:r>
              <a:rPr lang="en-US" dirty="0" err="1"/>
              <a:t>wp</a:t>
            </a:r>
            <a:r>
              <a:rPr lang="en-US" dirty="0"/>
              <a:t>-content/uploads/2014/08/design-</a:t>
            </a:r>
            <a:r>
              <a:rPr lang="en-US" dirty="0" err="1"/>
              <a:t>optimization.jpg</a:t>
            </a:r>
            <a:endParaRPr lang="en-US" dirty="0"/>
          </a:p>
          <a:p>
            <a:r>
              <a:rPr lang="en-US" dirty="0"/>
              <a:t>2. https://</a:t>
            </a:r>
            <a:r>
              <a:rPr lang="en-US" dirty="0" err="1"/>
              <a:t>novoed.com</a:t>
            </a:r>
            <a:r>
              <a:rPr lang="en-US" dirty="0"/>
              <a:t>/3d-opportunity/reports/259476</a:t>
            </a:r>
          </a:p>
          <a:p>
            <a:r>
              <a:rPr lang="en-US" dirty="0"/>
              <a:t>3. http://</a:t>
            </a:r>
            <a:r>
              <a:rPr lang="en-US" dirty="0" err="1"/>
              <a:t>symmetric.co.in</a:t>
            </a:r>
            <a:r>
              <a:rPr lang="en-US" dirty="0"/>
              <a:t>/</a:t>
            </a:r>
          </a:p>
          <a:p>
            <a:r>
              <a:rPr lang="en-US" dirty="0"/>
              <a:t>4.</a:t>
            </a:r>
            <a:r>
              <a:rPr lang="en-US" baseline="0" dirty="0"/>
              <a:t> http://previews.123rf.com/images/</a:t>
            </a:r>
            <a:r>
              <a:rPr lang="en-US" baseline="0" dirty="0" err="1"/>
              <a:t>radiantskies</a:t>
            </a:r>
            <a:r>
              <a:rPr lang="en-US" baseline="0" dirty="0"/>
              <a:t>/radiantskies1301/radiantskies130101895/17397680-Abstract-word-cloud-for-Modeling-and-simulation-with-related-tags-and-terms-Stock-Photo.jpg</a:t>
            </a:r>
            <a:endParaRPr lang="en-US" dirty="0"/>
          </a:p>
        </p:txBody>
      </p:sp>
      <p:sp>
        <p:nvSpPr>
          <p:cNvPr id="4" name="Slide Number Placeholder 3"/>
          <p:cNvSpPr>
            <a:spLocks noGrp="1"/>
          </p:cNvSpPr>
          <p:nvPr>
            <p:ph type="sldNum" sz="quarter" idx="10"/>
          </p:nvPr>
        </p:nvSpPr>
        <p:spPr/>
        <p:txBody>
          <a:bodyPr/>
          <a:lstStyle/>
          <a:p>
            <a:fld id="{E71FEEDA-B552-43B2-8B73-B21364F46EE4}" type="slidenum">
              <a:rPr lang="en-US" smtClean="0"/>
              <a:t>7</a:t>
            </a:fld>
            <a:endParaRPr lang="en-US" dirty="0"/>
          </a:p>
        </p:txBody>
      </p:sp>
    </p:spTree>
    <p:extLst>
      <p:ext uri="{BB962C8B-B14F-4D97-AF65-F5344CB8AC3E}">
        <p14:creationId xmlns:p14="http://schemas.microsoft.com/office/powerpoint/2010/main" val="13667615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aseline="0" dirty="0"/>
              <a:t>4</a:t>
            </a:r>
            <a:r>
              <a:rPr lang="en-US" baseline="30000" dirty="0"/>
              <a:t>th</a:t>
            </a:r>
            <a:r>
              <a:rPr lang="en-US" baseline="0" dirty="0"/>
              <a:t> important AM focus area. Material development for AM is an emerging focus area. Improved material properties can compliment the functionality of the unconventional product designs which can be realized through AM.</a:t>
            </a:r>
            <a:endParaRPr lang="en-US" dirty="0"/>
          </a:p>
          <a:p>
            <a:pPr marL="228600" indent="-228600">
              <a:buAutoNum type="arabicPeriod"/>
            </a:pPr>
            <a:r>
              <a:rPr lang="en-US" dirty="0"/>
              <a:t>https://upload.wikimedia.org/wikipedia/commons/9/98/Rhodium_powder_pressed_melted.jpg</a:t>
            </a:r>
          </a:p>
          <a:p>
            <a:pPr marL="228600" indent="-228600">
              <a:buAutoNum type="arabicPeriod"/>
            </a:pPr>
            <a:r>
              <a:rPr lang="en-US" dirty="0"/>
              <a:t>https://upload.wikimedia.org/wikipedia/commons/3/30/FLY_EYE.jpg</a:t>
            </a:r>
          </a:p>
          <a:p>
            <a:pPr marL="228600" indent="-228600">
              <a:buAutoNum type="arabicPeriod"/>
            </a:pPr>
            <a:r>
              <a:rPr lang="en-US" dirty="0"/>
              <a:t>https://3dprint.com/wp-content/uploads/2015/02/DSC_0910_opt1.jpeg</a:t>
            </a:r>
          </a:p>
          <a:p>
            <a:pPr marL="228600" indent="-228600">
              <a:buAutoNum type="arabicPeriod"/>
            </a:pPr>
            <a:r>
              <a:rPr lang="en-US" dirty="0"/>
              <a:t>http://blog.stratasys.com/wp-content/uploads/2012/07/shoe_sole_2.jpg</a:t>
            </a: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B43EBDA1-6A26-A144-BAE0-B5DFBA247923}" type="slidenum">
              <a:rPr lang="en-US" smtClean="0"/>
              <a:t>8</a:t>
            </a:fld>
            <a:endParaRPr lang="en-US" dirty="0"/>
          </a:p>
        </p:txBody>
      </p:sp>
    </p:spTree>
    <p:extLst>
      <p:ext uri="{BB962C8B-B14F-4D97-AF65-F5344CB8AC3E}">
        <p14:creationId xmlns:p14="http://schemas.microsoft.com/office/powerpoint/2010/main" val="5592262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Alongside</a:t>
            </a:r>
            <a:r>
              <a:rPr lang="en-US" baseline="0" dirty="0"/>
              <a:t> the four focus groups mentioned in previous slides, there is a rapid expansion in the industries that utilize AM processes. The advantages of AM, added with research in focus area helps expand the application base for AM.</a:t>
            </a:r>
            <a:endParaRPr lang="en-US" dirty="0"/>
          </a:p>
          <a:p>
            <a:pPr marL="228600" indent="-228600">
              <a:buAutoNum type="arabicPeriod"/>
            </a:pPr>
            <a:r>
              <a:rPr lang="en-US" dirty="0"/>
              <a:t>https://</a:t>
            </a:r>
            <a:r>
              <a:rPr lang="en-US" dirty="0" err="1"/>
              <a:t>i.ytimg.com</a:t>
            </a:r>
            <a:r>
              <a:rPr lang="en-US" dirty="0"/>
              <a:t>/vi/</a:t>
            </a:r>
            <a:r>
              <a:rPr lang="en-US" dirty="0" err="1"/>
              <a:t>H_xETChcoyU</a:t>
            </a:r>
            <a:r>
              <a:rPr lang="en-US" dirty="0"/>
              <a:t>/</a:t>
            </a:r>
            <a:r>
              <a:rPr lang="en-US" dirty="0" err="1"/>
              <a:t>maxresdefault.jpg</a:t>
            </a:r>
            <a:endParaRPr lang="en-US" dirty="0"/>
          </a:p>
        </p:txBody>
      </p:sp>
      <p:sp>
        <p:nvSpPr>
          <p:cNvPr id="4" name="Slide Number Placeholder 3"/>
          <p:cNvSpPr>
            <a:spLocks noGrp="1"/>
          </p:cNvSpPr>
          <p:nvPr>
            <p:ph type="sldNum" sz="quarter" idx="10"/>
          </p:nvPr>
        </p:nvSpPr>
        <p:spPr/>
        <p:txBody>
          <a:bodyPr/>
          <a:lstStyle/>
          <a:p>
            <a:fld id="{B43EBDA1-6A26-A144-BAE0-B5DFBA247923}" type="slidenum">
              <a:rPr lang="en-US" smtClean="0"/>
              <a:t>9</a:t>
            </a:fld>
            <a:endParaRPr lang="en-US" dirty="0"/>
          </a:p>
        </p:txBody>
      </p:sp>
    </p:spTree>
    <p:extLst>
      <p:ext uri="{BB962C8B-B14F-4D97-AF65-F5344CB8AC3E}">
        <p14:creationId xmlns:p14="http://schemas.microsoft.com/office/powerpoint/2010/main" val="4004550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Students brainstorm ideas and/or come</a:t>
            </a:r>
            <a:r>
              <a:rPr lang="en-US" altLang="en-US" baseline="0" dirty="0"/>
              <a:t> prepared with ideas to discuss in pairs and share to the full class.</a:t>
            </a:r>
            <a:endParaRPr lang="en-US" altLang="en-US" dirty="0"/>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98F922C-CFFB-47FF-A049-B65E17A87C58}" type="slidenum">
              <a:rPr lang="en-US" altLang="en-US">
                <a:solidFill>
                  <a:prstClr val="black"/>
                </a:solidFill>
              </a:rPr>
              <a:pPr eaLnBrk="1" hangingPunct="1"/>
              <a:t>10</a:t>
            </a:fld>
            <a:endParaRPr lang="en-US" altLang="en-US" dirty="0">
              <a:solidFill>
                <a:prstClr val="black"/>
              </a:solidFill>
            </a:endParaRPr>
          </a:p>
        </p:txBody>
      </p:sp>
    </p:spTree>
    <p:extLst>
      <p:ext uri="{BB962C8B-B14F-4D97-AF65-F5344CB8AC3E}">
        <p14:creationId xmlns:p14="http://schemas.microsoft.com/office/powerpoint/2010/main" val="117803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DC4819-534A-4A41-B388-E56906BDD1B6}" type="slidenum">
              <a:rPr lang="en-US" smtClean="0"/>
              <a:t>11</a:t>
            </a:fld>
            <a:endParaRPr lang="en-US" dirty="0"/>
          </a:p>
        </p:txBody>
      </p:sp>
    </p:spTree>
    <p:extLst>
      <p:ext uri="{BB962C8B-B14F-4D97-AF65-F5344CB8AC3E}">
        <p14:creationId xmlns:p14="http://schemas.microsoft.com/office/powerpoint/2010/main" val="25927086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4777AB5-5A03-4E4B-A364-AF5470EC0A54}" type="datetime1">
              <a:rPr lang="en-US" smtClean="0"/>
              <a:t>7/30/2016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13317403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7141C5-35C7-40AC-8F18-96CB92FA6F49}" type="datetime1">
              <a:rPr lang="en-US" smtClean="0"/>
              <a:t>7/30/2016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1773359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DE247D-D256-44D3-B444-31CB0926793D}" type="datetime1">
              <a:rPr lang="en-US" smtClean="0"/>
              <a:t>7/30/2016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1477961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428E7C-80EC-4338-9D20-F49E6C66E096}" type="datetime1">
              <a:rPr lang="en-US" smtClean="0"/>
              <a:t>7/30/2016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3196835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C03EE50-59BB-49B7-B2D4-AC956991E508}" type="datetime1">
              <a:rPr lang="en-US" smtClean="0"/>
              <a:t>7/30/2016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796419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5A12166-3D20-4495-A6C1-8C352E3590AC}" type="datetime1">
              <a:rPr lang="en-US" smtClean="0"/>
              <a:t>7/30/2016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428340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85E2C10-CA6A-4C37-8505-B2B9BF312CB2}" type="datetime1">
              <a:rPr lang="en-US" smtClean="0"/>
              <a:t>7/30/2016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2005840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EAEB806-90FF-40BF-BFA0-EEFA05ECC68F}" type="datetime1">
              <a:rPr lang="en-US" smtClean="0"/>
              <a:t>7/30/2016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2453094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9C96DA-FA28-48C2-ACF7-61C57A64E886}" type="datetime1">
              <a:rPr lang="en-US" smtClean="0"/>
              <a:t>7/30/2016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3018166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A3A7850-DD11-49FB-B9B9-C37925A18F36}" type="datetime1">
              <a:rPr lang="en-US" smtClean="0"/>
              <a:t>7/30/2016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3123655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0550100-4CB0-46AB-9B10-6019C5A77E7E}" type="datetime1">
              <a:rPr lang="en-US" smtClean="0"/>
              <a:t>7/30/2016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15129832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EBE91E-C156-479C-83B1-173BEAEE1047}" type="datetime1">
              <a:rPr lang="en-US" smtClean="0"/>
              <a:t>7/30/2016</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0A64C2-9C48-44AB-AFF1-C0B05D81B230}" type="slidenum">
              <a:rPr lang="en-US" smtClean="0"/>
              <a:t>‹#›</a:t>
            </a:fld>
            <a:endParaRPr lang="en-US" dirty="0"/>
          </a:p>
        </p:txBody>
      </p:sp>
    </p:spTree>
    <p:extLst>
      <p:ext uri="{BB962C8B-B14F-4D97-AF65-F5344CB8AC3E}">
        <p14:creationId xmlns:p14="http://schemas.microsoft.com/office/powerpoint/2010/main" val="166786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gif"/><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Future Trends in Additive Manufacturing</a:t>
            </a:r>
          </a:p>
        </p:txBody>
      </p:sp>
      <p:sp>
        <p:nvSpPr>
          <p:cNvPr id="7" name="Subtitle 6"/>
          <p:cNvSpPr>
            <a:spLocks noGrp="1"/>
          </p:cNvSpPr>
          <p:nvPr>
            <p:ph type="subTitle" idx="1"/>
          </p:nvPr>
        </p:nvSpPr>
        <p:spPr/>
        <p:txBody>
          <a:bodyPr/>
          <a:lstStyle/>
          <a:p>
            <a:r>
              <a:rPr lang="en-US" dirty="0">
                <a:latin typeface="+mj-lt"/>
              </a:rPr>
              <a:t>Karl R. Haapala, Hari P.N. Nagarajan,</a:t>
            </a:r>
            <a:br>
              <a:rPr lang="en-US" dirty="0">
                <a:latin typeface="+mj-lt"/>
              </a:rPr>
            </a:br>
            <a:r>
              <a:rPr lang="en-US" dirty="0">
                <a:latin typeface="+mj-lt"/>
              </a:rPr>
              <a:t>and Amin </a:t>
            </a:r>
            <a:r>
              <a:rPr lang="en-US" dirty="0" err="1">
                <a:latin typeface="+mj-lt"/>
              </a:rPr>
              <a:t>Mirkouei</a:t>
            </a:r>
            <a:endParaRPr lang="en-US" dirty="0">
              <a:latin typeface="+mj-lt"/>
            </a:endParaRPr>
          </a:p>
          <a:p>
            <a:r>
              <a:rPr lang="en-US" dirty="0">
                <a:latin typeface="+mj-lt"/>
              </a:rPr>
              <a:t>School of Mechanical, Industrial, and Manufacturing Engineering, Oregon State University</a:t>
            </a:r>
          </a:p>
        </p:txBody>
      </p:sp>
    </p:spTree>
    <p:extLst>
      <p:ext uri="{BB962C8B-B14F-4D97-AF65-F5344CB8AC3E}">
        <p14:creationId xmlns:p14="http://schemas.microsoft.com/office/powerpoint/2010/main" val="4222821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Think-Pair-Share</a:t>
            </a:r>
          </a:p>
        </p:txBody>
      </p:sp>
      <p:sp>
        <p:nvSpPr>
          <p:cNvPr id="3" name="Content Placeholder 2"/>
          <p:cNvSpPr>
            <a:spLocks noGrp="1"/>
          </p:cNvSpPr>
          <p:nvPr>
            <p:ph idx="1"/>
          </p:nvPr>
        </p:nvSpPr>
        <p:spPr/>
        <p:txBody>
          <a:bodyPr/>
          <a:lstStyle/>
          <a:p>
            <a:r>
              <a:rPr lang="en-US" altLang="en-US" dirty="0">
                <a:latin typeface="+mj-lt"/>
              </a:rPr>
              <a:t>What can be done to improve the efficiency of AM processes?</a:t>
            </a:r>
          </a:p>
          <a:p>
            <a:pPr lvl="1"/>
            <a:r>
              <a:rPr lang="en-US" dirty="0">
                <a:latin typeface="+mj-lt"/>
              </a:rPr>
              <a:t>Process:</a:t>
            </a:r>
          </a:p>
          <a:p>
            <a:pPr lvl="1"/>
            <a:endParaRPr lang="en-US" dirty="0">
              <a:latin typeface="+mj-lt"/>
            </a:endParaRPr>
          </a:p>
          <a:p>
            <a:pPr lvl="1"/>
            <a:r>
              <a:rPr lang="en-US" dirty="0">
                <a:latin typeface="+mj-lt"/>
              </a:rPr>
              <a:t>Problem:</a:t>
            </a:r>
          </a:p>
          <a:p>
            <a:pPr lvl="1"/>
            <a:endParaRPr lang="en-US" dirty="0">
              <a:latin typeface="+mj-lt"/>
            </a:endParaRPr>
          </a:p>
          <a:p>
            <a:pPr lvl="1"/>
            <a:r>
              <a:rPr lang="en-US" dirty="0">
                <a:latin typeface="+mj-lt"/>
              </a:rPr>
              <a:t>Research:</a:t>
            </a:r>
          </a:p>
          <a:p>
            <a:pPr lvl="1"/>
            <a:endParaRPr lang="en-US" dirty="0">
              <a:latin typeface="+mj-lt"/>
            </a:endParaRPr>
          </a:p>
          <a:p>
            <a:pPr lvl="1"/>
            <a:r>
              <a:rPr lang="en-US" dirty="0">
                <a:latin typeface="+mj-lt"/>
              </a:rPr>
              <a:t>Action:</a:t>
            </a:r>
          </a:p>
        </p:txBody>
      </p:sp>
      <p:sp>
        <p:nvSpPr>
          <p:cNvPr id="4" name="Slide Number Placeholder 3"/>
          <p:cNvSpPr>
            <a:spLocks noGrp="1"/>
          </p:cNvSpPr>
          <p:nvPr>
            <p:ph type="sldNum" sz="quarter" idx="12"/>
          </p:nvPr>
        </p:nvSpPr>
        <p:spPr/>
        <p:txBody>
          <a:bodyPr/>
          <a:lstStyle/>
          <a:p>
            <a:fld id="{4F035583-8354-4EE5-850A-D0DDCD6E0C80}" type="slidenum">
              <a:rPr lang="en-US" smtClean="0"/>
              <a:t>10</a:t>
            </a:fld>
            <a:endParaRPr lang="en-US" dirty="0"/>
          </a:p>
        </p:txBody>
      </p:sp>
    </p:spTree>
    <p:extLst>
      <p:ext uri="{BB962C8B-B14F-4D97-AF65-F5344CB8AC3E}">
        <p14:creationId xmlns:p14="http://schemas.microsoft.com/office/powerpoint/2010/main" val="35944961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Closing Thoughts</a:t>
            </a:r>
            <a:endParaRPr lang="en-US" dirty="0"/>
          </a:p>
        </p:txBody>
      </p:sp>
      <p:sp>
        <p:nvSpPr>
          <p:cNvPr id="3" name="Content Placeholder 2"/>
          <p:cNvSpPr>
            <a:spLocks noGrp="1"/>
          </p:cNvSpPr>
          <p:nvPr>
            <p:ph idx="1"/>
          </p:nvPr>
        </p:nvSpPr>
        <p:spPr/>
        <p:txBody>
          <a:bodyPr>
            <a:normAutofit/>
          </a:bodyPr>
          <a:lstStyle/>
          <a:p>
            <a:endParaRPr lang="en-US" dirty="0">
              <a:latin typeface="+mj-lt"/>
            </a:endParaRPr>
          </a:p>
          <a:p>
            <a:r>
              <a:rPr lang="en-US" dirty="0">
                <a:latin typeface="+mj-lt"/>
              </a:rPr>
              <a:t>Can address National Interests and Global Challenges</a:t>
            </a:r>
          </a:p>
          <a:p>
            <a:pPr lvl="1"/>
            <a:endParaRPr lang="en-US" dirty="0">
              <a:latin typeface="+mj-lt"/>
            </a:endParaRPr>
          </a:p>
          <a:p>
            <a:r>
              <a:rPr lang="en-US" dirty="0">
                <a:latin typeface="+mj-lt"/>
              </a:rPr>
              <a:t>Expand experience base to foster new application</a:t>
            </a:r>
          </a:p>
          <a:p>
            <a:pPr lvl="1"/>
            <a:endParaRPr lang="en-US" dirty="0">
              <a:latin typeface="+mj-lt"/>
            </a:endParaRPr>
          </a:p>
          <a:p>
            <a:r>
              <a:rPr lang="en-US" dirty="0">
                <a:latin typeface="+mj-lt"/>
              </a:rPr>
              <a:t>Improve consumer acceptance through standards development</a:t>
            </a:r>
          </a:p>
          <a:p>
            <a:endParaRPr lang="en-US" dirty="0">
              <a:latin typeface="+mj-lt"/>
            </a:endParaRPr>
          </a:p>
          <a:p>
            <a:endParaRPr lang="en-US" dirty="0">
              <a:latin typeface="+mj-lt"/>
            </a:endParaRPr>
          </a:p>
        </p:txBody>
      </p:sp>
      <p:sp>
        <p:nvSpPr>
          <p:cNvPr id="4" name="Slide Number Placeholder 3"/>
          <p:cNvSpPr>
            <a:spLocks noGrp="1"/>
          </p:cNvSpPr>
          <p:nvPr>
            <p:ph type="sldNum" sz="quarter" idx="12"/>
          </p:nvPr>
        </p:nvSpPr>
        <p:spPr/>
        <p:txBody>
          <a:bodyPr/>
          <a:lstStyle/>
          <a:p>
            <a:fld id="{4F035583-8354-4EE5-850A-D0DDCD6E0C80}" type="slidenum">
              <a:rPr lang="en-US" smtClean="0"/>
              <a:pPr/>
              <a:t>11</a:t>
            </a:fld>
            <a:endParaRPr lang="en-US" dirty="0"/>
          </a:p>
        </p:txBody>
      </p:sp>
      <p:sp>
        <p:nvSpPr>
          <p:cNvPr id="13" name="TextBox 12"/>
          <p:cNvSpPr txBox="1"/>
          <p:nvPr/>
        </p:nvSpPr>
        <p:spPr>
          <a:xfrm>
            <a:off x="628650" y="1511623"/>
            <a:ext cx="2266950" cy="800219"/>
          </a:xfrm>
          <a:prstGeom prst="rect">
            <a:avLst/>
          </a:prstGeom>
          <a:noFill/>
        </p:spPr>
        <p:txBody>
          <a:bodyPr wrap="square" rtlCol="0">
            <a:spAutoFit/>
          </a:bodyPr>
          <a:lstStyle/>
          <a:p>
            <a:r>
              <a:rPr lang="en-US" sz="2800" dirty="0">
                <a:latin typeface="+mj-lt"/>
              </a:rPr>
              <a:t>Infant Sector </a:t>
            </a:r>
          </a:p>
          <a:p>
            <a:endParaRPr lang="en-US" dirty="0">
              <a:latin typeface="+mj-lt"/>
            </a:endParaRPr>
          </a:p>
        </p:txBody>
      </p:sp>
      <p:cxnSp>
        <p:nvCxnSpPr>
          <p:cNvPr id="15" name="Straight Arrow Connector 14"/>
          <p:cNvCxnSpPr/>
          <p:nvPr/>
        </p:nvCxnSpPr>
        <p:spPr>
          <a:xfrm>
            <a:off x="2879558" y="1802983"/>
            <a:ext cx="1353312"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400550" y="1520438"/>
            <a:ext cx="3810000" cy="800219"/>
          </a:xfrm>
          <a:prstGeom prst="rect">
            <a:avLst/>
          </a:prstGeom>
          <a:noFill/>
        </p:spPr>
        <p:txBody>
          <a:bodyPr wrap="square" rtlCol="0">
            <a:spAutoFit/>
          </a:bodyPr>
          <a:lstStyle/>
          <a:p>
            <a:r>
              <a:rPr lang="en-US" sz="2800">
                <a:latin typeface="+mj-lt"/>
              </a:rPr>
              <a:t>Leverage opportunities </a:t>
            </a:r>
            <a:endParaRPr lang="en-US" sz="2800" dirty="0">
              <a:latin typeface="+mj-lt"/>
            </a:endParaRPr>
          </a:p>
          <a:p>
            <a:endParaRPr lang="en-US" dirty="0">
              <a:latin typeface="+mj-lt"/>
            </a:endParaRPr>
          </a:p>
        </p:txBody>
      </p:sp>
    </p:spTree>
    <p:extLst>
      <p:ext uri="{BB962C8B-B14F-4D97-AF65-F5344CB8AC3E}">
        <p14:creationId xmlns:p14="http://schemas.microsoft.com/office/powerpoint/2010/main" val="2747223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a:xfrm>
            <a:off x="628650" y="1495049"/>
            <a:ext cx="7886700" cy="4942622"/>
          </a:xfrm>
        </p:spPr>
        <p:txBody>
          <a:bodyPr>
            <a:normAutofit/>
          </a:bodyPr>
          <a:lstStyle/>
          <a:p>
            <a:r>
              <a:rPr lang="en-US" sz="1800" dirty="0">
                <a:latin typeface="+mj-lt"/>
              </a:rPr>
              <a:t>Bourell, David L., et al. "A brief history of additive manufacturing and the 2009 roadmap for additive manufacturing: looking back and looking </a:t>
            </a:r>
            <a:r>
              <a:rPr lang="en-US" sz="1800" dirty="0" err="1">
                <a:latin typeface="+mj-lt"/>
              </a:rPr>
              <a:t>ahead."</a:t>
            </a:r>
            <a:r>
              <a:rPr lang="en-US" sz="1800" i="1" dirty="0" err="1">
                <a:latin typeface="+mj-lt"/>
              </a:rPr>
              <a:t>Proceedings</a:t>
            </a:r>
            <a:r>
              <a:rPr lang="en-US" sz="1800" i="1" dirty="0">
                <a:latin typeface="+mj-lt"/>
              </a:rPr>
              <a:t> of </a:t>
            </a:r>
            <a:r>
              <a:rPr lang="en-US" sz="1800" i="1" dirty="0" err="1">
                <a:latin typeface="+mj-lt"/>
              </a:rPr>
              <a:t>RapidTech</a:t>
            </a:r>
            <a:r>
              <a:rPr lang="en-US" sz="1800" dirty="0">
                <a:latin typeface="+mj-lt"/>
              </a:rPr>
              <a:t> (2009): 24-25.</a:t>
            </a:r>
          </a:p>
          <a:p>
            <a:r>
              <a:rPr lang="en-US" sz="1800" dirty="0" err="1">
                <a:latin typeface="+mj-lt"/>
              </a:rPr>
              <a:t>Guo</a:t>
            </a:r>
            <a:r>
              <a:rPr lang="en-US" sz="1800" dirty="0">
                <a:latin typeface="+mj-lt"/>
              </a:rPr>
              <a:t>, </a:t>
            </a:r>
            <a:r>
              <a:rPr lang="en-US" sz="1800" dirty="0" err="1">
                <a:latin typeface="+mj-lt"/>
              </a:rPr>
              <a:t>Nannan</a:t>
            </a:r>
            <a:r>
              <a:rPr lang="en-US" sz="1800" dirty="0">
                <a:latin typeface="+mj-lt"/>
              </a:rPr>
              <a:t>, and Ming C. </a:t>
            </a:r>
            <a:r>
              <a:rPr lang="en-US" sz="1800" dirty="0" err="1">
                <a:latin typeface="+mj-lt"/>
              </a:rPr>
              <a:t>Leu</a:t>
            </a:r>
            <a:r>
              <a:rPr lang="en-US" sz="1800" dirty="0">
                <a:latin typeface="+mj-lt"/>
              </a:rPr>
              <a:t>. "Additive manufacturing: technology, applications and research needs." </a:t>
            </a:r>
            <a:r>
              <a:rPr lang="en-US" sz="1800" i="1" dirty="0">
                <a:latin typeface="+mj-lt"/>
              </a:rPr>
              <a:t>Frontiers of Mechanical Engineering</a:t>
            </a:r>
            <a:r>
              <a:rPr lang="en-US" sz="1800" dirty="0">
                <a:latin typeface="+mj-lt"/>
              </a:rPr>
              <a:t> 8.3 (2013): 215-243.</a:t>
            </a:r>
          </a:p>
          <a:p>
            <a:r>
              <a:rPr lang="en-US" sz="1800" dirty="0">
                <a:latin typeface="+mj-lt"/>
              </a:rPr>
              <a:t>Bourell, David L., David W. Rosen, and Ming C. </a:t>
            </a:r>
            <a:r>
              <a:rPr lang="en-US" sz="1800" dirty="0" err="1">
                <a:latin typeface="+mj-lt"/>
              </a:rPr>
              <a:t>Leu</a:t>
            </a:r>
            <a:r>
              <a:rPr lang="en-US" sz="1800" dirty="0">
                <a:latin typeface="+mj-lt"/>
              </a:rPr>
              <a:t>. "The roadmap for additive manufacturing and its impact." </a:t>
            </a:r>
            <a:r>
              <a:rPr lang="en-US" sz="1800" i="1" dirty="0">
                <a:latin typeface="+mj-lt"/>
              </a:rPr>
              <a:t>3D Printing and Additive Manufacturing</a:t>
            </a:r>
            <a:r>
              <a:rPr lang="en-US" sz="1800" dirty="0">
                <a:latin typeface="+mj-lt"/>
              </a:rPr>
              <a:t> 1.1 (2014): 6-9.</a:t>
            </a:r>
          </a:p>
          <a:p>
            <a:r>
              <a:rPr lang="en-US" sz="1800" dirty="0">
                <a:latin typeface="+mj-lt"/>
              </a:rPr>
              <a:t>Gao, Wei, et al. "The status, challenges, and future of additive manufacturing in engineering." </a:t>
            </a:r>
            <a:r>
              <a:rPr lang="en-US" sz="1800" i="1" dirty="0">
                <a:latin typeface="+mj-lt"/>
              </a:rPr>
              <a:t>Computer-Aided Design</a:t>
            </a:r>
            <a:r>
              <a:rPr lang="en-US" sz="1800" dirty="0">
                <a:latin typeface="+mj-lt"/>
              </a:rPr>
              <a:t> 69 (2015): 65-89.</a:t>
            </a:r>
          </a:p>
          <a:p>
            <a:endParaRPr lang="en-US" sz="1800" dirty="0">
              <a:latin typeface="+mj-lt"/>
            </a:endParaRPr>
          </a:p>
        </p:txBody>
      </p:sp>
      <p:sp>
        <p:nvSpPr>
          <p:cNvPr id="4" name="Slide Number Placeholder 3"/>
          <p:cNvSpPr>
            <a:spLocks noGrp="1"/>
          </p:cNvSpPr>
          <p:nvPr>
            <p:ph type="sldNum" sz="quarter" idx="12"/>
          </p:nvPr>
        </p:nvSpPr>
        <p:spPr/>
        <p:txBody>
          <a:bodyPr/>
          <a:lstStyle/>
          <a:p>
            <a:fld id="{4F035583-8354-4EE5-850A-D0DDCD6E0C80}" type="slidenum">
              <a:rPr lang="en-US" smtClean="0"/>
              <a:t>12</a:t>
            </a:fld>
            <a:endParaRPr lang="en-US" dirty="0"/>
          </a:p>
        </p:txBody>
      </p:sp>
    </p:spTree>
    <p:extLst>
      <p:ext uri="{BB962C8B-B14F-4D97-AF65-F5344CB8AC3E}">
        <p14:creationId xmlns:p14="http://schemas.microsoft.com/office/powerpoint/2010/main" val="20012711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Outcomes</a:t>
            </a:r>
          </a:p>
        </p:txBody>
      </p:sp>
      <p:sp>
        <p:nvSpPr>
          <p:cNvPr id="3" name="Content Placeholder 2"/>
          <p:cNvSpPr>
            <a:spLocks noGrp="1"/>
          </p:cNvSpPr>
          <p:nvPr>
            <p:ph idx="1"/>
          </p:nvPr>
        </p:nvSpPr>
        <p:spPr/>
        <p:txBody>
          <a:bodyPr/>
          <a:lstStyle/>
          <a:p>
            <a:r>
              <a:rPr lang="en-US" dirty="0">
                <a:latin typeface="+mj-lt"/>
              </a:rPr>
              <a:t>Understand the development curve for additive manufacturing processes.</a:t>
            </a:r>
          </a:p>
          <a:p>
            <a:pPr lvl="1"/>
            <a:endParaRPr lang="en-US" dirty="0">
              <a:latin typeface="+mj-lt"/>
            </a:endParaRPr>
          </a:p>
          <a:p>
            <a:r>
              <a:rPr lang="en-US" dirty="0">
                <a:latin typeface="+mj-lt"/>
              </a:rPr>
              <a:t>Identify research and development opportunities for promoting AM as a main stream manufacturing technique.</a:t>
            </a:r>
          </a:p>
          <a:p>
            <a:endParaRPr lang="en-US" dirty="0">
              <a:latin typeface="+mj-lt"/>
            </a:endParaRPr>
          </a:p>
          <a:p>
            <a:endParaRPr lang="en-US" dirty="0">
              <a:latin typeface="+mj-lt"/>
            </a:endParaRPr>
          </a:p>
          <a:p>
            <a:endParaRPr lang="en-US" dirty="0">
              <a:latin typeface="+mj-lt"/>
            </a:endParaRPr>
          </a:p>
          <a:p>
            <a:endParaRPr lang="en-US" dirty="0">
              <a:latin typeface="+mj-lt"/>
            </a:endParaRPr>
          </a:p>
          <a:p>
            <a:endParaRPr lang="en-US" dirty="0">
              <a:latin typeface="+mj-lt"/>
            </a:endParaRPr>
          </a:p>
        </p:txBody>
      </p:sp>
      <p:sp>
        <p:nvSpPr>
          <p:cNvPr id="4" name="Slide Number Placeholder 3"/>
          <p:cNvSpPr>
            <a:spLocks noGrp="1"/>
          </p:cNvSpPr>
          <p:nvPr>
            <p:ph type="sldNum" sz="quarter" idx="12"/>
          </p:nvPr>
        </p:nvSpPr>
        <p:spPr/>
        <p:txBody>
          <a:bodyPr/>
          <a:lstStyle/>
          <a:p>
            <a:fld id="{4F035583-8354-4EE5-850A-D0DDCD6E0C80}" type="slidenum">
              <a:rPr lang="en-US" smtClean="0"/>
              <a:t>2</a:t>
            </a:fld>
            <a:endParaRPr lang="en-US" dirty="0"/>
          </a:p>
        </p:txBody>
      </p:sp>
    </p:spTree>
    <p:extLst>
      <p:ext uri="{BB962C8B-B14F-4D97-AF65-F5344CB8AC3E}">
        <p14:creationId xmlns:p14="http://schemas.microsoft.com/office/powerpoint/2010/main" val="16118302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Additive Manufacturing Technology Curve (2007-2015)</a:t>
            </a:r>
          </a:p>
        </p:txBody>
      </p:sp>
      <p:sp>
        <p:nvSpPr>
          <p:cNvPr id="5" name="TextBox 4"/>
          <p:cNvSpPr txBox="1"/>
          <p:nvPr/>
        </p:nvSpPr>
        <p:spPr>
          <a:xfrm>
            <a:off x="281353" y="6325648"/>
            <a:ext cx="2575560" cy="338554"/>
          </a:xfrm>
          <a:prstGeom prst="rect">
            <a:avLst/>
          </a:prstGeom>
          <a:noFill/>
        </p:spPr>
        <p:txBody>
          <a:bodyPr wrap="square" rtlCol="0">
            <a:spAutoFit/>
          </a:bodyPr>
          <a:lstStyle/>
          <a:p>
            <a:r>
              <a:rPr lang="en-US" sz="1600" dirty="0">
                <a:latin typeface="+mj-lt"/>
              </a:rPr>
              <a:t>Source: Gartner 2015</a:t>
            </a:r>
          </a:p>
        </p:txBody>
      </p:sp>
      <p:sp>
        <p:nvSpPr>
          <p:cNvPr id="3" name="Slide Number Placeholder 2"/>
          <p:cNvSpPr>
            <a:spLocks noGrp="1"/>
          </p:cNvSpPr>
          <p:nvPr>
            <p:ph type="sldNum" sz="quarter" idx="12"/>
          </p:nvPr>
        </p:nvSpPr>
        <p:spPr/>
        <p:txBody>
          <a:bodyPr/>
          <a:lstStyle/>
          <a:p>
            <a:fld id="{4F035583-8354-4EE5-850A-D0DDCD6E0C80}" type="slidenum">
              <a:rPr lang="en-US" smtClean="0"/>
              <a:t>3</a:t>
            </a:fld>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021" y="1690689"/>
            <a:ext cx="8233997" cy="4741615"/>
          </a:xfrm>
          <a:prstGeom prst="rect">
            <a:avLst/>
          </a:prstGeom>
        </p:spPr>
      </p:pic>
      <p:sp>
        <p:nvSpPr>
          <p:cNvPr id="7" name="Content Placeholder 2"/>
          <p:cNvSpPr>
            <a:spLocks noGrp="1"/>
          </p:cNvSpPr>
          <p:nvPr>
            <p:ph idx="1"/>
          </p:nvPr>
        </p:nvSpPr>
        <p:spPr>
          <a:xfrm>
            <a:off x="5433221" y="1814988"/>
            <a:ext cx="3587261" cy="1462120"/>
          </a:xfrm>
          <a:solidFill>
            <a:schemeClr val="bg1"/>
          </a:solidFill>
          <a:ln>
            <a:solidFill>
              <a:schemeClr val="accent1"/>
            </a:solidFill>
          </a:ln>
        </p:spPr>
        <p:txBody>
          <a:bodyPr>
            <a:normAutofit/>
          </a:bodyPr>
          <a:lstStyle/>
          <a:p>
            <a:pPr marL="228600" lvl="1"/>
            <a:r>
              <a:rPr lang="en-US" sz="1800" dirty="0">
                <a:latin typeface="+mj-lt"/>
              </a:rPr>
              <a:t>Shift from prototyping to functional part production.</a:t>
            </a:r>
          </a:p>
          <a:p>
            <a:pPr marL="228600" lvl="1"/>
            <a:r>
              <a:rPr lang="en-US" sz="1800" dirty="0">
                <a:latin typeface="+mj-lt"/>
              </a:rPr>
              <a:t>Growth of consumer machines (60 in 2007  to 23,000 in 2011).</a:t>
            </a:r>
          </a:p>
          <a:p>
            <a:pPr marL="228600" lvl="1"/>
            <a:r>
              <a:rPr lang="en-US" sz="1800" dirty="0">
                <a:latin typeface="+mj-lt"/>
              </a:rPr>
              <a:t>Development of cloud contact AM</a:t>
            </a:r>
          </a:p>
        </p:txBody>
      </p:sp>
    </p:spTree>
    <p:extLst>
      <p:ext uri="{BB962C8B-B14F-4D97-AF65-F5344CB8AC3E}">
        <p14:creationId xmlns:p14="http://schemas.microsoft.com/office/powerpoint/2010/main" val="36736242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Future Trends</a:t>
            </a:r>
          </a:p>
        </p:txBody>
      </p:sp>
      <p:sp>
        <p:nvSpPr>
          <p:cNvPr id="3" name="Content Placeholder 2"/>
          <p:cNvSpPr>
            <a:spLocks noGrp="1"/>
          </p:cNvSpPr>
          <p:nvPr>
            <p:ph idx="1"/>
          </p:nvPr>
        </p:nvSpPr>
        <p:spPr>
          <a:xfrm>
            <a:off x="628650" y="1680908"/>
            <a:ext cx="2992374" cy="698119"/>
          </a:xfrm>
        </p:spPr>
        <p:txBody>
          <a:bodyPr>
            <a:normAutofit/>
          </a:bodyPr>
          <a:lstStyle/>
          <a:p>
            <a:pPr marL="0" indent="0">
              <a:buNone/>
            </a:pPr>
            <a:r>
              <a:rPr lang="en-US" dirty="0">
                <a:latin typeface="+mj-lt"/>
              </a:rPr>
              <a:t>Increased interest </a:t>
            </a:r>
          </a:p>
        </p:txBody>
      </p:sp>
      <p:cxnSp>
        <p:nvCxnSpPr>
          <p:cNvPr id="9" name="Straight Arrow Connector 8"/>
          <p:cNvCxnSpPr/>
          <p:nvPr/>
        </p:nvCxnSpPr>
        <p:spPr>
          <a:xfrm>
            <a:off x="3621024" y="1914251"/>
            <a:ext cx="1353312"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Content Placeholder 2"/>
          <p:cNvSpPr txBox="1">
            <a:spLocks/>
          </p:cNvSpPr>
          <p:nvPr/>
        </p:nvSpPr>
        <p:spPr>
          <a:xfrm>
            <a:off x="5159708" y="1688858"/>
            <a:ext cx="2992374" cy="6981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latin typeface="+mj-lt"/>
              </a:rPr>
              <a:t>Increased research</a:t>
            </a:r>
          </a:p>
        </p:txBody>
      </p:sp>
      <p:sp>
        <p:nvSpPr>
          <p:cNvPr id="13" name="Content Placeholder 2"/>
          <p:cNvSpPr txBox="1">
            <a:spLocks/>
          </p:cNvSpPr>
          <p:nvPr/>
        </p:nvSpPr>
        <p:spPr>
          <a:xfrm>
            <a:off x="648842" y="2574160"/>
            <a:ext cx="8133207" cy="315989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dirty="0">
              <a:latin typeface="+mj-lt"/>
            </a:endParaRPr>
          </a:p>
        </p:txBody>
      </p:sp>
      <p:sp>
        <p:nvSpPr>
          <p:cNvPr id="8" name="Oval 7"/>
          <p:cNvSpPr/>
          <p:nvPr/>
        </p:nvSpPr>
        <p:spPr>
          <a:xfrm>
            <a:off x="3711947" y="3814313"/>
            <a:ext cx="1516702" cy="1313934"/>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700" b="0" i="0" u="none" strike="noStrike" kern="0" cap="none" spc="0" normalizeH="0" baseline="0" noProof="0" dirty="0">
                <a:ln>
                  <a:noFill/>
                </a:ln>
                <a:solidFill>
                  <a:prstClr val="black"/>
                </a:solidFill>
                <a:effectLst/>
                <a:uLnTx/>
                <a:uFillTx/>
                <a:latin typeface="+mj-lt"/>
              </a:rPr>
              <a:t>AM Research</a:t>
            </a:r>
          </a:p>
        </p:txBody>
      </p:sp>
      <p:sp>
        <p:nvSpPr>
          <p:cNvPr id="10" name="Rectangle 9"/>
          <p:cNvSpPr/>
          <p:nvPr/>
        </p:nvSpPr>
        <p:spPr>
          <a:xfrm>
            <a:off x="3813842" y="2481847"/>
            <a:ext cx="1309814" cy="708453"/>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mj-lt"/>
              </a:rPr>
              <a:t>Process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mj-lt"/>
              </a:rPr>
              <a:t>Improvement</a:t>
            </a:r>
          </a:p>
        </p:txBody>
      </p:sp>
      <p:sp>
        <p:nvSpPr>
          <p:cNvPr id="11" name="Rectangle 10"/>
          <p:cNvSpPr/>
          <p:nvPr/>
        </p:nvSpPr>
        <p:spPr>
          <a:xfrm>
            <a:off x="1626696" y="2481847"/>
            <a:ext cx="1309814" cy="708453"/>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mj-lt"/>
              </a:rPr>
              <a:t>Standards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mj-lt"/>
              </a:rPr>
              <a:t>Development</a:t>
            </a:r>
          </a:p>
        </p:txBody>
      </p:sp>
      <p:sp>
        <p:nvSpPr>
          <p:cNvPr id="15" name="Rectangle 14"/>
          <p:cNvSpPr/>
          <p:nvPr/>
        </p:nvSpPr>
        <p:spPr>
          <a:xfrm>
            <a:off x="1626696" y="4117055"/>
            <a:ext cx="1309814" cy="708453"/>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mj-lt"/>
              </a:rPr>
              <a:t>Feedback Control</a:t>
            </a:r>
          </a:p>
        </p:txBody>
      </p:sp>
      <p:sp>
        <p:nvSpPr>
          <p:cNvPr id="16" name="Rectangle 15"/>
          <p:cNvSpPr/>
          <p:nvPr/>
        </p:nvSpPr>
        <p:spPr>
          <a:xfrm>
            <a:off x="1626696" y="5752263"/>
            <a:ext cx="1309814" cy="708453"/>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mj-lt"/>
              </a:rPr>
              <a:t>Design Tools</a:t>
            </a:r>
          </a:p>
        </p:txBody>
      </p:sp>
      <p:sp>
        <p:nvSpPr>
          <p:cNvPr id="17" name="Rectangle 16"/>
          <p:cNvSpPr/>
          <p:nvPr/>
        </p:nvSpPr>
        <p:spPr>
          <a:xfrm>
            <a:off x="3813842" y="5752262"/>
            <a:ext cx="1309814" cy="708453"/>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mj-lt"/>
              </a:rPr>
              <a:t>Process Monitoring</a:t>
            </a:r>
          </a:p>
        </p:txBody>
      </p:sp>
      <p:sp>
        <p:nvSpPr>
          <p:cNvPr id="18" name="Rectangle 17"/>
          <p:cNvSpPr/>
          <p:nvPr/>
        </p:nvSpPr>
        <p:spPr>
          <a:xfrm>
            <a:off x="6000988" y="5752262"/>
            <a:ext cx="1309814" cy="708453"/>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mj-lt"/>
              </a:rPr>
              <a:t>Cyber Security</a:t>
            </a:r>
          </a:p>
        </p:txBody>
      </p:sp>
      <p:sp>
        <p:nvSpPr>
          <p:cNvPr id="19" name="Rectangle 18"/>
          <p:cNvSpPr/>
          <p:nvPr/>
        </p:nvSpPr>
        <p:spPr>
          <a:xfrm>
            <a:off x="6000988" y="4117055"/>
            <a:ext cx="1309814" cy="708453"/>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mj-lt"/>
              </a:rPr>
              <a:t>Materials Development</a:t>
            </a:r>
          </a:p>
        </p:txBody>
      </p:sp>
      <p:sp>
        <p:nvSpPr>
          <p:cNvPr id="20" name="Rectangle 19"/>
          <p:cNvSpPr/>
          <p:nvPr/>
        </p:nvSpPr>
        <p:spPr>
          <a:xfrm>
            <a:off x="6000988" y="2455066"/>
            <a:ext cx="1309814" cy="708453"/>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mj-lt"/>
              </a:rPr>
              <a:t>Sustainability Evaluation</a:t>
            </a:r>
          </a:p>
        </p:txBody>
      </p:sp>
      <p:cxnSp>
        <p:nvCxnSpPr>
          <p:cNvPr id="21" name="Straight Arrow Connector 20"/>
          <p:cNvCxnSpPr>
            <a:stCxn id="8" idx="0"/>
            <a:endCxn id="10" idx="2"/>
          </p:cNvCxnSpPr>
          <p:nvPr/>
        </p:nvCxnSpPr>
        <p:spPr>
          <a:xfrm flipH="1" flipV="1">
            <a:off x="4468749" y="3190300"/>
            <a:ext cx="1549" cy="624013"/>
          </a:xfrm>
          <a:prstGeom prst="straightConnector1">
            <a:avLst/>
          </a:prstGeom>
          <a:noFill/>
          <a:ln w="19050" cap="flat" cmpd="sng" algn="ctr">
            <a:solidFill>
              <a:sysClr val="windowText" lastClr="000000"/>
            </a:solidFill>
            <a:prstDash val="solid"/>
            <a:miter lim="800000"/>
            <a:tailEnd type="triangle"/>
          </a:ln>
          <a:effectLst/>
        </p:spPr>
      </p:cxnSp>
      <p:cxnSp>
        <p:nvCxnSpPr>
          <p:cNvPr id="22" name="Straight Arrow Connector 21"/>
          <p:cNvCxnSpPr>
            <a:stCxn id="8" idx="2"/>
            <a:endCxn id="15" idx="3"/>
          </p:cNvCxnSpPr>
          <p:nvPr/>
        </p:nvCxnSpPr>
        <p:spPr>
          <a:xfrm flipH="1">
            <a:off x="2936510" y="4471280"/>
            <a:ext cx="775437" cy="2"/>
          </a:xfrm>
          <a:prstGeom prst="straightConnector1">
            <a:avLst/>
          </a:prstGeom>
          <a:noFill/>
          <a:ln w="6350" cap="flat" cmpd="sng" algn="ctr">
            <a:solidFill>
              <a:sysClr val="windowText" lastClr="000000"/>
            </a:solidFill>
            <a:prstDash val="solid"/>
            <a:miter lim="800000"/>
            <a:tailEnd type="triangle"/>
          </a:ln>
          <a:effectLst/>
        </p:spPr>
      </p:cxnSp>
      <p:cxnSp>
        <p:nvCxnSpPr>
          <p:cNvPr id="23" name="Straight Arrow Connector 22"/>
          <p:cNvCxnSpPr>
            <a:stCxn id="8" idx="4"/>
            <a:endCxn id="17" idx="0"/>
          </p:cNvCxnSpPr>
          <p:nvPr/>
        </p:nvCxnSpPr>
        <p:spPr>
          <a:xfrm flipH="1">
            <a:off x="4468749" y="5128247"/>
            <a:ext cx="1549" cy="624015"/>
          </a:xfrm>
          <a:prstGeom prst="straightConnector1">
            <a:avLst/>
          </a:prstGeom>
          <a:noFill/>
          <a:ln w="6350" cap="flat" cmpd="sng" algn="ctr">
            <a:solidFill>
              <a:sysClr val="windowText" lastClr="000000"/>
            </a:solidFill>
            <a:prstDash val="solid"/>
            <a:miter lim="800000"/>
            <a:tailEnd type="triangle"/>
          </a:ln>
          <a:effectLst/>
        </p:spPr>
      </p:cxnSp>
      <p:cxnSp>
        <p:nvCxnSpPr>
          <p:cNvPr id="24" name="Straight Arrow Connector 23"/>
          <p:cNvCxnSpPr>
            <a:stCxn id="8" idx="6"/>
            <a:endCxn id="19" idx="1"/>
          </p:cNvCxnSpPr>
          <p:nvPr/>
        </p:nvCxnSpPr>
        <p:spPr>
          <a:xfrm>
            <a:off x="5228649" y="4471280"/>
            <a:ext cx="772339" cy="2"/>
          </a:xfrm>
          <a:prstGeom prst="straightConnector1">
            <a:avLst/>
          </a:prstGeom>
          <a:noFill/>
          <a:ln w="6350" cap="flat" cmpd="sng" algn="ctr">
            <a:solidFill>
              <a:sysClr val="windowText" lastClr="000000"/>
            </a:solidFill>
            <a:prstDash val="solid"/>
            <a:miter lim="800000"/>
            <a:tailEnd type="triangle"/>
          </a:ln>
          <a:effectLst/>
        </p:spPr>
      </p:cxnSp>
      <p:cxnSp>
        <p:nvCxnSpPr>
          <p:cNvPr id="25" name="Straight Arrow Connector 24"/>
          <p:cNvCxnSpPr>
            <a:stCxn id="8" idx="7"/>
          </p:cNvCxnSpPr>
          <p:nvPr/>
        </p:nvCxnSpPr>
        <p:spPr>
          <a:xfrm flipV="1">
            <a:off x="5006533" y="3163520"/>
            <a:ext cx="994455" cy="843214"/>
          </a:xfrm>
          <a:prstGeom prst="straightConnector1">
            <a:avLst/>
          </a:prstGeom>
          <a:noFill/>
          <a:ln w="6350" cap="flat" cmpd="sng" algn="ctr">
            <a:solidFill>
              <a:sysClr val="windowText" lastClr="000000"/>
            </a:solidFill>
            <a:prstDash val="solid"/>
            <a:miter lim="800000"/>
            <a:tailEnd type="triangle"/>
          </a:ln>
          <a:effectLst/>
        </p:spPr>
      </p:cxnSp>
      <p:cxnSp>
        <p:nvCxnSpPr>
          <p:cNvPr id="26" name="Straight Arrow Connector 25"/>
          <p:cNvCxnSpPr>
            <a:stCxn id="8" idx="1"/>
          </p:cNvCxnSpPr>
          <p:nvPr/>
        </p:nvCxnSpPr>
        <p:spPr>
          <a:xfrm flipH="1" flipV="1">
            <a:off x="2963466" y="3184172"/>
            <a:ext cx="970597" cy="822562"/>
          </a:xfrm>
          <a:prstGeom prst="straightConnector1">
            <a:avLst/>
          </a:prstGeom>
          <a:noFill/>
          <a:ln w="6350" cap="flat" cmpd="sng" algn="ctr">
            <a:solidFill>
              <a:sysClr val="windowText" lastClr="000000"/>
            </a:solidFill>
            <a:prstDash val="solid"/>
            <a:miter lim="800000"/>
            <a:tailEnd type="triangle"/>
          </a:ln>
          <a:effectLst/>
        </p:spPr>
      </p:cxnSp>
      <p:cxnSp>
        <p:nvCxnSpPr>
          <p:cNvPr id="27" name="Straight Arrow Connector 26"/>
          <p:cNvCxnSpPr>
            <a:stCxn id="8" idx="3"/>
          </p:cNvCxnSpPr>
          <p:nvPr/>
        </p:nvCxnSpPr>
        <p:spPr>
          <a:xfrm flipH="1">
            <a:off x="2936512" y="4935826"/>
            <a:ext cx="997551" cy="816435"/>
          </a:xfrm>
          <a:prstGeom prst="straightConnector1">
            <a:avLst/>
          </a:prstGeom>
          <a:noFill/>
          <a:ln w="6350" cap="flat" cmpd="sng" algn="ctr">
            <a:solidFill>
              <a:sysClr val="windowText" lastClr="000000"/>
            </a:solidFill>
            <a:prstDash val="solid"/>
            <a:miter lim="800000"/>
            <a:tailEnd type="triangle"/>
          </a:ln>
          <a:effectLst/>
        </p:spPr>
      </p:cxnSp>
      <p:cxnSp>
        <p:nvCxnSpPr>
          <p:cNvPr id="28" name="Straight Arrow Connector 27"/>
          <p:cNvCxnSpPr>
            <a:stCxn id="8" idx="5"/>
          </p:cNvCxnSpPr>
          <p:nvPr/>
        </p:nvCxnSpPr>
        <p:spPr>
          <a:xfrm>
            <a:off x="5006533" y="4935826"/>
            <a:ext cx="994455" cy="816435"/>
          </a:xfrm>
          <a:prstGeom prst="straightConnector1">
            <a:avLst/>
          </a:prstGeom>
          <a:noFill/>
          <a:ln w="6350" cap="flat" cmpd="sng" algn="ctr">
            <a:solidFill>
              <a:sysClr val="windowText" lastClr="000000"/>
            </a:solidFill>
            <a:prstDash val="solid"/>
            <a:miter lim="800000"/>
            <a:tailEnd type="triangle"/>
          </a:ln>
          <a:effectLst/>
        </p:spPr>
      </p:cxnSp>
      <p:sp>
        <p:nvSpPr>
          <p:cNvPr id="56" name="Slide Number Placeholder 55"/>
          <p:cNvSpPr>
            <a:spLocks noGrp="1"/>
          </p:cNvSpPr>
          <p:nvPr>
            <p:ph type="sldNum" sz="quarter" idx="12"/>
          </p:nvPr>
        </p:nvSpPr>
        <p:spPr/>
        <p:txBody>
          <a:bodyPr/>
          <a:lstStyle/>
          <a:p>
            <a:fld id="{4F035583-8354-4EE5-850A-D0DDCD6E0C80}" type="slidenum">
              <a:rPr lang="en-US" smtClean="0"/>
              <a:t>4</a:t>
            </a:fld>
            <a:endParaRPr lang="en-US" dirty="0"/>
          </a:p>
        </p:txBody>
      </p:sp>
    </p:spTree>
    <p:extLst>
      <p:ext uri="{BB962C8B-B14F-4D97-AF65-F5344CB8AC3E}">
        <p14:creationId xmlns:p14="http://schemas.microsoft.com/office/powerpoint/2010/main" val="4237420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nodePh="1">
                                  <p:stCondLst>
                                    <p:cond delay="0"/>
                                  </p:stCondLst>
                                  <p:endCondLst>
                                    <p:cond evt="begin" delay="0">
                                      <p:tn val="13"/>
                                    </p:cond>
                                  </p:endCondLst>
                                  <p:childTnLst>
                                    <p:set>
                                      <p:cBhvr>
                                        <p:cTn id="14"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Process Improvements</a:t>
            </a: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76735" y="4423605"/>
            <a:ext cx="2741250" cy="1928766"/>
          </a:xfrm>
          <a:prstGeom prst="rect">
            <a:avLst/>
          </a:prstGeom>
        </p:spPr>
      </p:pic>
      <p:sp>
        <p:nvSpPr>
          <p:cNvPr id="35" name="Content Placeholder 1"/>
          <p:cNvSpPr>
            <a:spLocks noGrp="1"/>
          </p:cNvSpPr>
          <p:nvPr>
            <p:ph sz="half" idx="1"/>
          </p:nvPr>
        </p:nvSpPr>
        <p:spPr>
          <a:xfrm>
            <a:off x="5776735" y="6319386"/>
            <a:ext cx="2698189" cy="598846"/>
          </a:xfrm>
        </p:spPr>
        <p:txBody>
          <a:bodyPr>
            <a:noAutofit/>
          </a:bodyPr>
          <a:lstStyle/>
          <a:p>
            <a:pPr marL="0" indent="0">
              <a:buNone/>
            </a:pPr>
            <a:r>
              <a:rPr lang="en-US" sz="1600" dirty="0">
                <a:latin typeface="+mj-lt"/>
              </a:rPr>
              <a:t>Source: Hybrid Manufacturing systems (LASERTEC 65)</a:t>
            </a:r>
          </a:p>
        </p:txBody>
      </p:sp>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15269"/>
          <a:stretch/>
        </p:blipFill>
        <p:spPr>
          <a:xfrm>
            <a:off x="94933" y="3909566"/>
            <a:ext cx="3083624" cy="2059150"/>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69676" y="1159379"/>
            <a:ext cx="2032139" cy="2101231"/>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482" y="1608237"/>
            <a:ext cx="2760698" cy="1805275"/>
          </a:xfrm>
          <a:prstGeom prst="rect">
            <a:avLst/>
          </a:prstGeom>
        </p:spPr>
      </p:pic>
      <p:sp>
        <p:nvSpPr>
          <p:cNvPr id="20" name="Content Placeholder 1"/>
          <p:cNvSpPr>
            <a:spLocks noGrp="1"/>
          </p:cNvSpPr>
          <p:nvPr>
            <p:ph sz="half" idx="1"/>
          </p:nvPr>
        </p:nvSpPr>
        <p:spPr>
          <a:xfrm>
            <a:off x="60482" y="3389124"/>
            <a:ext cx="2214251" cy="353961"/>
          </a:xfrm>
        </p:spPr>
        <p:txBody>
          <a:bodyPr>
            <a:noAutofit/>
          </a:bodyPr>
          <a:lstStyle/>
          <a:p>
            <a:pPr marL="0" indent="0">
              <a:buNone/>
            </a:pPr>
            <a:r>
              <a:rPr lang="en-US" sz="1600" dirty="0">
                <a:latin typeface="+mj-lt"/>
              </a:rPr>
              <a:t>Source: ASCON APM</a:t>
            </a:r>
          </a:p>
        </p:txBody>
      </p:sp>
      <p:sp>
        <p:nvSpPr>
          <p:cNvPr id="21" name="Content Placeholder 1"/>
          <p:cNvSpPr>
            <a:spLocks noGrp="1"/>
          </p:cNvSpPr>
          <p:nvPr>
            <p:ph sz="half" idx="1"/>
          </p:nvPr>
        </p:nvSpPr>
        <p:spPr>
          <a:xfrm>
            <a:off x="60482" y="5857599"/>
            <a:ext cx="2977506" cy="474772"/>
          </a:xfrm>
        </p:spPr>
        <p:txBody>
          <a:bodyPr>
            <a:noAutofit/>
          </a:bodyPr>
          <a:lstStyle/>
          <a:p>
            <a:pPr marL="0" indent="0">
              <a:buNone/>
            </a:pPr>
            <a:r>
              <a:rPr lang="en-US" sz="1600" dirty="0">
                <a:latin typeface="+mj-lt"/>
              </a:rPr>
              <a:t>Source: Fabricating Metalworking</a:t>
            </a:r>
          </a:p>
        </p:txBody>
      </p:sp>
      <p:sp>
        <p:nvSpPr>
          <p:cNvPr id="9" name="Slide Number Placeholder 8"/>
          <p:cNvSpPr>
            <a:spLocks noGrp="1"/>
          </p:cNvSpPr>
          <p:nvPr>
            <p:ph type="sldNum" sz="quarter" idx="12"/>
          </p:nvPr>
        </p:nvSpPr>
        <p:spPr>
          <a:xfrm>
            <a:off x="6402750" y="6410743"/>
            <a:ext cx="2464440" cy="365125"/>
          </a:xfrm>
        </p:spPr>
        <p:txBody>
          <a:bodyPr/>
          <a:lstStyle/>
          <a:p>
            <a:fld id="{4F035583-8354-4EE5-850A-D0DDCD6E0C80}" type="slidenum">
              <a:rPr lang="en-US" smtClean="0"/>
              <a:t>5</a:t>
            </a:fld>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3595661034"/>
              </p:ext>
            </p:extLst>
          </p:nvPr>
        </p:nvGraphicFramePr>
        <p:xfrm>
          <a:off x="2807365" y="2353193"/>
          <a:ext cx="4180974" cy="2295240"/>
        </p:xfrm>
        <a:graphic>
          <a:graphicData uri="http://schemas.openxmlformats.org/drawingml/2006/table">
            <a:tbl>
              <a:tblPr firstRow="1" bandRow="1">
                <a:tableStyleId>{5940675A-B579-460E-94D1-54222C63F5DA}</a:tableStyleId>
              </a:tblPr>
              <a:tblGrid>
                <a:gridCol w="2090487">
                  <a:extLst>
                    <a:ext uri="{9D8B030D-6E8A-4147-A177-3AD203B41FA5}">
                      <a16:colId xmlns:a16="http://schemas.microsoft.com/office/drawing/2014/main" val="20000"/>
                    </a:ext>
                  </a:extLst>
                </a:gridCol>
                <a:gridCol w="2090487">
                  <a:extLst>
                    <a:ext uri="{9D8B030D-6E8A-4147-A177-3AD203B41FA5}">
                      <a16:colId xmlns:a16="http://schemas.microsoft.com/office/drawing/2014/main" val="20001"/>
                    </a:ext>
                  </a:extLst>
                </a:gridCol>
              </a:tblGrid>
              <a:tr h="11065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a:t>Model Structure-Property-Processing</a:t>
                      </a:r>
                    </a:p>
                    <a:p>
                      <a:endParaRPr lang="en-US"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a:t>Physics Based Modeling </a:t>
                      </a:r>
                    </a:p>
                    <a:p>
                      <a:endParaRPr lang="en-US" dirty="0">
                        <a:latin typeface="+mj-lt"/>
                      </a:endParaRPr>
                    </a:p>
                  </a:txBody>
                  <a:tcPr anchor="ctr"/>
                </a:tc>
                <a:extLst>
                  <a:ext uri="{0D108BD9-81ED-4DB2-BD59-A6C34878D82A}">
                    <a16:rowId xmlns:a16="http://schemas.microsoft.com/office/drawing/2014/main" val="10000"/>
                  </a:ext>
                </a:extLst>
              </a:tr>
              <a:tr h="118862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a:t>Process Monitoring</a:t>
                      </a:r>
                    </a:p>
                    <a:p>
                      <a:endParaRPr lang="en-US"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a:t>New Process Development (Hybrid)</a:t>
                      </a:r>
                    </a:p>
                    <a:p>
                      <a:endParaRPr lang="en-US" dirty="0">
                        <a:latin typeface="+mj-lt"/>
                      </a:endParaRPr>
                    </a:p>
                  </a:txBody>
                  <a:tcPr anchor="ctr"/>
                </a:tc>
                <a:extLst>
                  <a:ext uri="{0D108BD9-81ED-4DB2-BD59-A6C34878D82A}">
                    <a16:rowId xmlns:a16="http://schemas.microsoft.com/office/drawing/2014/main" val="10001"/>
                  </a:ext>
                </a:extLst>
              </a:tr>
            </a:tbl>
          </a:graphicData>
        </a:graphic>
      </p:graphicFrame>
      <p:sp>
        <p:nvSpPr>
          <p:cNvPr id="22" name="Content Placeholder 1"/>
          <p:cNvSpPr>
            <a:spLocks noGrp="1"/>
          </p:cNvSpPr>
          <p:nvPr>
            <p:ph sz="half" idx="1"/>
          </p:nvPr>
        </p:nvSpPr>
        <p:spPr>
          <a:xfrm>
            <a:off x="7111770" y="3428138"/>
            <a:ext cx="1930196" cy="332963"/>
          </a:xfrm>
        </p:spPr>
        <p:txBody>
          <a:bodyPr>
            <a:noAutofit/>
          </a:bodyPr>
          <a:lstStyle/>
          <a:p>
            <a:pPr marL="0" indent="0">
              <a:buNone/>
            </a:pPr>
            <a:r>
              <a:rPr lang="en-US" sz="1600" dirty="0">
                <a:latin typeface="+mj-lt"/>
              </a:rPr>
              <a:t>Source: Wikimedia </a:t>
            </a:r>
          </a:p>
        </p:txBody>
      </p:sp>
    </p:spTree>
    <p:extLst>
      <p:ext uri="{BB962C8B-B14F-4D97-AF65-F5344CB8AC3E}">
        <p14:creationId xmlns:p14="http://schemas.microsoft.com/office/powerpoint/2010/main" val="33994612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a:t>Standardization</a:t>
            </a:r>
          </a:p>
        </p:txBody>
      </p:sp>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53142" y="422061"/>
            <a:ext cx="2867016" cy="2075449"/>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3842" y="1363688"/>
            <a:ext cx="2330244" cy="2285214"/>
          </a:xfrm>
          <a:prstGeom prst="rect">
            <a:avLst/>
          </a:prstGeom>
        </p:spPr>
      </p:pic>
      <p:grpSp>
        <p:nvGrpSpPr>
          <p:cNvPr id="33" name="Group 32"/>
          <p:cNvGrpSpPr/>
          <p:nvPr/>
        </p:nvGrpSpPr>
        <p:grpSpPr>
          <a:xfrm>
            <a:off x="0" y="4677676"/>
            <a:ext cx="4822433" cy="2084533"/>
            <a:chOff x="2700913" y="1028699"/>
            <a:chExt cx="7202366" cy="2400301"/>
          </a:xfrm>
        </p:grpSpPr>
        <p:sp>
          <p:nvSpPr>
            <p:cNvPr id="34" name="Rectangle 33"/>
            <p:cNvSpPr/>
            <p:nvPr/>
          </p:nvSpPr>
          <p:spPr>
            <a:xfrm>
              <a:off x="4972050" y="2408464"/>
              <a:ext cx="1779814" cy="102053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700" dirty="0">
                  <a:latin typeface="+mj-lt"/>
                </a:rPr>
                <a:t>Process</a:t>
              </a:r>
            </a:p>
          </p:txBody>
        </p:sp>
        <p:cxnSp>
          <p:nvCxnSpPr>
            <p:cNvPr id="35" name="Straight Arrow Connector 34"/>
            <p:cNvCxnSpPr/>
            <p:nvPr/>
          </p:nvCxnSpPr>
          <p:spPr>
            <a:xfrm>
              <a:off x="3510643" y="2604407"/>
              <a:ext cx="146140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3510643" y="2920093"/>
              <a:ext cx="146140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3510643" y="3268436"/>
              <a:ext cx="146140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6751864" y="2710543"/>
              <a:ext cx="146140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751864" y="3137807"/>
              <a:ext cx="146140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a:off x="5302702" y="1028699"/>
              <a:ext cx="1287446" cy="66402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700" dirty="0">
                  <a:latin typeface="+mj-lt"/>
                </a:rPr>
                <a:t>Controller</a:t>
              </a:r>
            </a:p>
          </p:txBody>
        </p:sp>
        <p:cxnSp>
          <p:nvCxnSpPr>
            <p:cNvPr id="41" name="Elbow Connector 40"/>
            <p:cNvCxnSpPr>
              <a:endCxn id="40" idx="3"/>
            </p:cNvCxnSpPr>
            <p:nvPr/>
          </p:nvCxnSpPr>
          <p:spPr>
            <a:xfrm rot="16200000" flipV="1">
              <a:off x="6361444" y="1589417"/>
              <a:ext cx="1349832" cy="892422"/>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Elbow Connector 41"/>
            <p:cNvCxnSpPr>
              <a:stCxn id="40" idx="1"/>
            </p:cNvCxnSpPr>
            <p:nvPr/>
          </p:nvCxnSpPr>
          <p:spPr>
            <a:xfrm rot="10800000" flipV="1">
              <a:off x="4527096" y="1360713"/>
              <a:ext cx="775606" cy="1231891"/>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2700913" y="2288436"/>
              <a:ext cx="2351315" cy="343216"/>
            </a:xfrm>
            <a:prstGeom prst="rect">
              <a:avLst/>
            </a:prstGeom>
            <a:noFill/>
          </p:spPr>
          <p:txBody>
            <a:bodyPr wrap="square" rtlCol="0">
              <a:spAutoFit/>
            </a:bodyPr>
            <a:lstStyle/>
            <a:p>
              <a:r>
                <a:rPr lang="en-US" sz="700" dirty="0">
                  <a:latin typeface="+mj-lt"/>
                </a:rPr>
                <a:t>Manipulated Input</a:t>
              </a:r>
            </a:p>
          </p:txBody>
        </p:sp>
        <p:sp>
          <p:nvSpPr>
            <p:cNvPr id="44" name="TextBox 43"/>
            <p:cNvSpPr txBox="1"/>
            <p:nvPr/>
          </p:nvSpPr>
          <p:spPr>
            <a:xfrm>
              <a:off x="3179989" y="2628900"/>
              <a:ext cx="2351315" cy="343216"/>
            </a:xfrm>
            <a:prstGeom prst="rect">
              <a:avLst/>
            </a:prstGeom>
            <a:noFill/>
          </p:spPr>
          <p:txBody>
            <a:bodyPr wrap="square" rtlCol="0">
              <a:spAutoFit/>
            </a:bodyPr>
            <a:lstStyle/>
            <a:p>
              <a:r>
                <a:rPr lang="en-US" sz="700" dirty="0">
                  <a:latin typeface="+mj-lt"/>
                </a:rPr>
                <a:t>Input</a:t>
              </a:r>
            </a:p>
          </p:txBody>
        </p:sp>
        <p:sp>
          <p:nvSpPr>
            <p:cNvPr id="45" name="TextBox 44"/>
            <p:cNvSpPr txBox="1"/>
            <p:nvPr/>
          </p:nvSpPr>
          <p:spPr>
            <a:xfrm>
              <a:off x="2710544" y="2983919"/>
              <a:ext cx="2351315" cy="343216"/>
            </a:xfrm>
            <a:prstGeom prst="rect">
              <a:avLst/>
            </a:prstGeom>
            <a:noFill/>
          </p:spPr>
          <p:txBody>
            <a:bodyPr wrap="square" rtlCol="0">
              <a:spAutoFit/>
            </a:bodyPr>
            <a:lstStyle/>
            <a:p>
              <a:r>
                <a:rPr lang="en-US" sz="700" dirty="0">
                  <a:latin typeface="+mj-lt"/>
                </a:rPr>
                <a:t>Disturbance Input</a:t>
              </a:r>
            </a:p>
          </p:txBody>
        </p:sp>
        <p:sp>
          <p:nvSpPr>
            <p:cNvPr id="46" name="TextBox 45"/>
            <p:cNvSpPr txBox="1"/>
            <p:nvPr/>
          </p:nvSpPr>
          <p:spPr>
            <a:xfrm>
              <a:off x="7551964" y="2816678"/>
              <a:ext cx="2351315" cy="343216"/>
            </a:xfrm>
            <a:prstGeom prst="rect">
              <a:avLst/>
            </a:prstGeom>
            <a:noFill/>
          </p:spPr>
          <p:txBody>
            <a:bodyPr wrap="square" rtlCol="0">
              <a:spAutoFit/>
            </a:bodyPr>
            <a:lstStyle/>
            <a:p>
              <a:r>
                <a:rPr lang="en-US" sz="700" dirty="0">
                  <a:latin typeface="+mj-lt"/>
                </a:rPr>
                <a:t>Output</a:t>
              </a:r>
            </a:p>
          </p:txBody>
        </p:sp>
        <p:sp>
          <p:nvSpPr>
            <p:cNvPr id="47" name="TextBox 46"/>
            <p:cNvSpPr txBox="1"/>
            <p:nvPr/>
          </p:nvSpPr>
          <p:spPr>
            <a:xfrm>
              <a:off x="7527471" y="2411419"/>
              <a:ext cx="2351315" cy="343216"/>
            </a:xfrm>
            <a:prstGeom prst="rect">
              <a:avLst/>
            </a:prstGeom>
            <a:noFill/>
          </p:spPr>
          <p:txBody>
            <a:bodyPr wrap="square" rtlCol="0">
              <a:spAutoFit/>
            </a:bodyPr>
            <a:lstStyle/>
            <a:p>
              <a:r>
                <a:rPr lang="en-US" sz="700" dirty="0">
                  <a:latin typeface="+mj-lt"/>
                </a:rPr>
                <a:t>Measured Output</a:t>
              </a:r>
            </a:p>
          </p:txBody>
        </p:sp>
      </p:gr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95756" y="4915054"/>
            <a:ext cx="2586667" cy="1564934"/>
          </a:xfrm>
          <a:prstGeom prst="rect">
            <a:avLst/>
          </a:prstGeom>
        </p:spPr>
      </p:pic>
      <p:sp>
        <p:nvSpPr>
          <p:cNvPr id="27" name="Content Placeholder 1"/>
          <p:cNvSpPr>
            <a:spLocks noGrp="1"/>
          </p:cNvSpPr>
          <p:nvPr>
            <p:ph sz="half" idx="1"/>
          </p:nvPr>
        </p:nvSpPr>
        <p:spPr>
          <a:xfrm>
            <a:off x="407402" y="3646709"/>
            <a:ext cx="1761422" cy="377102"/>
          </a:xfrm>
        </p:spPr>
        <p:txBody>
          <a:bodyPr>
            <a:noAutofit/>
          </a:bodyPr>
          <a:lstStyle/>
          <a:p>
            <a:pPr marL="0" indent="0">
              <a:buNone/>
            </a:pPr>
            <a:r>
              <a:rPr lang="en-US" sz="1600" dirty="0">
                <a:latin typeface="+mj-lt"/>
              </a:rPr>
              <a:t>Source: Revizer</a:t>
            </a:r>
          </a:p>
        </p:txBody>
      </p:sp>
      <p:sp>
        <p:nvSpPr>
          <p:cNvPr id="28" name="Content Placeholder 1"/>
          <p:cNvSpPr txBox="1">
            <a:spLocks/>
          </p:cNvSpPr>
          <p:nvPr/>
        </p:nvSpPr>
        <p:spPr>
          <a:xfrm>
            <a:off x="7043120" y="2474354"/>
            <a:ext cx="2048778" cy="51884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dirty="0">
                <a:latin typeface="+mj-lt"/>
              </a:rPr>
              <a:t>Source: Beyond PLM</a:t>
            </a:r>
          </a:p>
        </p:txBody>
      </p:sp>
      <p:sp>
        <p:nvSpPr>
          <p:cNvPr id="3" name="Slide Number Placeholder 2"/>
          <p:cNvSpPr>
            <a:spLocks noGrp="1"/>
          </p:cNvSpPr>
          <p:nvPr>
            <p:ph type="sldNum" sz="quarter" idx="12"/>
          </p:nvPr>
        </p:nvSpPr>
        <p:spPr/>
        <p:txBody>
          <a:bodyPr/>
          <a:lstStyle/>
          <a:p>
            <a:fld id="{4F035583-8354-4EE5-850A-D0DDCD6E0C80}" type="slidenum">
              <a:rPr lang="en-US" smtClean="0"/>
              <a:t>6</a:t>
            </a:fld>
            <a:endParaRPr lang="en-US" dirty="0"/>
          </a:p>
        </p:txBody>
      </p:sp>
      <p:graphicFrame>
        <p:nvGraphicFramePr>
          <p:cNvPr id="30" name="Table 29"/>
          <p:cNvGraphicFramePr>
            <a:graphicFrameLocks noGrp="1"/>
          </p:cNvGraphicFramePr>
          <p:nvPr>
            <p:extLst>
              <p:ext uri="{D42A27DB-BD31-4B8C-83A1-F6EECF244321}">
                <p14:modId xmlns:p14="http://schemas.microsoft.com/office/powerpoint/2010/main" val="323503338"/>
              </p:ext>
            </p:extLst>
          </p:nvPr>
        </p:nvGraphicFramePr>
        <p:xfrm>
          <a:off x="2708116" y="2595662"/>
          <a:ext cx="4180974" cy="2295144"/>
        </p:xfrm>
        <a:graphic>
          <a:graphicData uri="http://schemas.openxmlformats.org/drawingml/2006/table">
            <a:tbl>
              <a:tblPr firstRow="1" bandRow="1">
                <a:tableStyleId>{5940675A-B579-460E-94D1-54222C63F5DA}</a:tableStyleId>
              </a:tblPr>
              <a:tblGrid>
                <a:gridCol w="2090487">
                  <a:extLst>
                    <a:ext uri="{9D8B030D-6E8A-4147-A177-3AD203B41FA5}">
                      <a16:colId xmlns:a16="http://schemas.microsoft.com/office/drawing/2014/main" val="20000"/>
                    </a:ext>
                  </a:extLst>
                </a:gridCol>
                <a:gridCol w="2090487">
                  <a:extLst>
                    <a:ext uri="{9D8B030D-6E8A-4147-A177-3AD203B41FA5}">
                      <a16:colId xmlns:a16="http://schemas.microsoft.com/office/drawing/2014/main" val="20001"/>
                    </a:ext>
                  </a:extLst>
                </a:gridCol>
              </a:tblGrid>
              <a:tr h="1106520">
                <a:tc>
                  <a:txBody>
                    <a:bodyPr/>
                    <a:lstStyle/>
                    <a:p>
                      <a:pPr algn="ctr"/>
                      <a:r>
                        <a:rPr lang="en-US" sz="1800" kern="1200" dirty="0"/>
                        <a:t>Industry standards</a:t>
                      </a:r>
                    </a:p>
                    <a:p>
                      <a:endParaRPr lang="en-US" dirty="0"/>
                    </a:p>
                  </a:txBody>
                  <a:tcPr anchor="ctr"/>
                </a:tc>
                <a:tc>
                  <a:txBody>
                    <a:bodyPr/>
                    <a:lstStyle/>
                    <a:p>
                      <a:pPr algn="ctr"/>
                      <a:r>
                        <a:rPr lang="en-US" sz="1800" kern="1200" dirty="0"/>
                        <a:t>Data Interoperability</a:t>
                      </a:r>
                    </a:p>
                    <a:p>
                      <a:endParaRPr lang="en-US" dirty="0"/>
                    </a:p>
                  </a:txBody>
                  <a:tcPr anchor="ctr"/>
                </a:tc>
                <a:extLst>
                  <a:ext uri="{0D108BD9-81ED-4DB2-BD59-A6C34878D82A}">
                    <a16:rowId xmlns:a16="http://schemas.microsoft.com/office/drawing/2014/main" val="10000"/>
                  </a:ext>
                </a:extLst>
              </a:tr>
              <a:tr h="1188624">
                <a:tc>
                  <a:txBody>
                    <a:bodyPr/>
                    <a:lstStyle/>
                    <a:p>
                      <a:pPr algn="ctr"/>
                      <a:r>
                        <a:rPr lang="en-US" sz="1800" kern="1200" dirty="0"/>
                        <a:t>Process control</a:t>
                      </a:r>
                    </a:p>
                    <a:p>
                      <a:endParaRPr lang="en-US" dirty="0"/>
                    </a:p>
                  </a:txBody>
                  <a:tcPr anchor="ctr"/>
                </a:tc>
                <a:tc>
                  <a:txBody>
                    <a:bodyPr/>
                    <a:lstStyle/>
                    <a:p>
                      <a:pPr algn="ctr"/>
                      <a:r>
                        <a:rPr lang="en-US" sz="1800" kern="1200" dirty="0"/>
                        <a:t>Material-Property Database</a:t>
                      </a:r>
                    </a:p>
                    <a:p>
                      <a:endParaRPr lang="en-US" dirty="0"/>
                    </a:p>
                  </a:txBody>
                  <a:tcPr anchor="ctr"/>
                </a:tc>
                <a:extLst>
                  <a:ext uri="{0D108BD9-81ED-4DB2-BD59-A6C34878D82A}">
                    <a16:rowId xmlns:a16="http://schemas.microsoft.com/office/drawing/2014/main" val="10001"/>
                  </a:ext>
                </a:extLst>
              </a:tr>
            </a:tbl>
          </a:graphicData>
        </a:graphic>
      </p:graphicFrame>
      <p:sp>
        <p:nvSpPr>
          <p:cNvPr id="31" name="Content Placeholder 1"/>
          <p:cNvSpPr txBox="1">
            <a:spLocks/>
          </p:cNvSpPr>
          <p:nvPr/>
        </p:nvSpPr>
        <p:spPr>
          <a:xfrm>
            <a:off x="5595756" y="6479988"/>
            <a:ext cx="2201365" cy="35396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dirty="0">
                <a:latin typeface="+mj-lt"/>
              </a:rPr>
              <a:t>Source: </a:t>
            </a:r>
            <a:r>
              <a:rPr lang="en-US" sz="1600" dirty="0" err="1" smtClean="0">
                <a:latin typeface="+mj-lt"/>
              </a:rPr>
              <a:t>Arpasoftware</a:t>
            </a:r>
            <a:endParaRPr lang="en-US" sz="1600" dirty="0">
              <a:latin typeface="+mj-lt"/>
            </a:endParaRPr>
          </a:p>
        </p:txBody>
      </p:sp>
    </p:spTree>
    <p:extLst>
      <p:ext uri="{BB962C8B-B14F-4D97-AF65-F5344CB8AC3E}">
        <p14:creationId xmlns:p14="http://schemas.microsoft.com/office/powerpoint/2010/main" val="19483827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a:t>Design Tools</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60569" y="3970660"/>
            <a:ext cx="2192031" cy="2473646"/>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6727" y="1532785"/>
            <a:ext cx="3014868" cy="1722781"/>
          </a:xfrm>
          <a:prstGeom prst="rect">
            <a:avLst/>
          </a:prstGeom>
        </p:spPr>
      </p:pic>
      <p:sp>
        <p:nvSpPr>
          <p:cNvPr id="13" name="Content Placeholder 1"/>
          <p:cNvSpPr txBox="1">
            <a:spLocks/>
          </p:cNvSpPr>
          <p:nvPr/>
        </p:nvSpPr>
        <p:spPr>
          <a:xfrm>
            <a:off x="186727" y="3296192"/>
            <a:ext cx="1827268" cy="35396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dirty="0">
                <a:latin typeface="+mj-lt"/>
              </a:rPr>
              <a:t>Source: Symmetric</a:t>
            </a: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88677" y="509519"/>
            <a:ext cx="2633531" cy="2290027"/>
          </a:xfrm>
          <a:prstGeom prst="rect">
            <a:avLst/>
          </a:prstGeom>
        </p:spPr>
      </p:pic>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0800000" flipH="1">
            <a:off x="65121" y="4707078"/>
            <a:ext cx="2655797" cy="1862917"/>
          </a:xfrm>
          <a:prstGeom prst="rect">
            <a:avLst/>
          </a:prstGeom>
        </p:spPr>
      </p:pic>
      <p:sp>
        <p:nvSpPr>
          <p:cNvPr id="15" name="Content Placeholder 1"/>
          <p:cNvSpPr txBox="1">
            <a:spLocks/>
          </p:cNvSpPr>
          <p:nvPr/>
        </p:nvSpPr>
        <p:spPr>
          <a:xfrm>
            <a:off x="6457950" y="6504039"/>
            <a:ext cx="1991385" cy="35396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dirty="0">
                <a:latin typeface="+mj-lt"/>
              </a:rPr>
              <a:t>Source: </a:t>
            </a:r>
            <a:r>
              <a:rPr lang="en-US" sz="1600" dirty="0" err="1" smtClean="0">
                <a:latin typeface="+mj-lt"/>
              </a:rPr>
              <a:t>Radiantskies</a:t>
            </a:r>
            <a:endParaRPr lang="en-US" sz="1600" dirty="0">
              <a:latin typeface="+mj-lt"/>
            </a:endParaRPr>
          </a:p>
        </p:txBody>
      </p:sp>
      <p:sp>
        <p:nvSpPr>
          <p:cNvPr id="14" name="Slide Number Placeholder 13"/>
          <p:cNvSpPr>
            <a:spLocks noGrp="1"/>
          </p:cNvSpPr>
          <p:nvPr>
            <p:ph type="sldNum" sz="quarter" idx="12"/>
          </p:nvPr>
        </p:nvSpPr>
        <p:spPr/>
        <p:txBody>
          <a:bodyPr/>
          <a:lstStyle/>
          <a:p>
            <a:fld id="{4F035583-8354-4EE5-850A-D0DDCD6E0C80}" type="slidenum">
              <a:rPr lang="en-US" smtClean="0"/>
              <a:t>7</a:t>
            </a:fld>
            <a:endParaRPr lang="en-US" dirty="0"/>
          </a:p>
        </p:txBody>
      </p:sp>
      <p:graphicFrame>
        <p:nvGraphicFramePr>
          <p:cNvPr id="16" name="Table 15"/>
          <p:cNvGraphicFramePr>
            <a:graphicFrameLocks noGrp="1"/>
          </p:cNvGraphicFramePr>
          <p:nvPr>
            <p:extLst>
              <p:ext uri="{D42A27DB-BD31-4B8C-83A1-F6EECF244321}">
                <p14:modId xmlns:p14="http://schemas.microsoft.com/office/powerpoint/2010/main" val="1385503926"/>
              </p:ext>
            </p:extLst>
          </p:nvPr>
        </p:nvGraphicFramePr>
        <p:xfrm>
          <a:off x="2720918" y="2987494"/>
          <a:ext cx="4180974" cy="2295240"/>
        </p:xfrm>
        <a:graphic>
          <a:graphicData uri="http://schemas.openxmlformats.org/drawingml/2006/table">
            <a:tbl>
              <a:tblPr firstRow="1" bandRow="1">
                <a:tableStyleId>{5940675A-B579-460E-94D1-54222C63F5DA}</a:tableStyleId>
              </a:tblPr>
              <a:tblGrid>
                <a:gridCol w="2090487">
                  <a:extLst>
                    <a:ext uri="{9D8B030D-6E8A-4147-A177-3AD203B41FA5}">
                      <a16:colId xmlns:a16="http://schemas.microsoft.com/office/drawing/2014/main" val="20000"/>
                    </a:ext>
                  </a:extLst>
                </a:gridCol>
                <a:gridCol w="2090487">
                  <a:extLst>
                    <a:ext uri="{9D8B030D-6E8A-4147-A177-3AD203B41FA5}">
                      <a16:colId xmlns:a16="http://schemas.microsoft.com/office/drawing/2014/main" val="20001"/>
                    </a:ext>
                  </a:extLst>
                </a:gridCol>
              </a:tblGrid>
              <a:tr h="1106520">
                <a:tc>
                  <a:txBody>
                    <a:bodyPr/>
                    <a:lstStyle/>
                    <a:p>
                      <a:pPr algn="ctr"/>
                      <a:r>
                        <a:rPr lang="en-US" sz="1800" kern="1200" dirty="0"/>
                        <a:t>Design Optimization Tools</a:t>
                      </a:r>
                    </a:p>
                    <a:p>
                      <a:endParaRPr lang="en-US" dirty="0">
                        <a:latin typeface="+mj-lt"/>
                      </a:endParaRPr>
                    </a:p>
                  </a:txBody>
                  <a:tcPr anchor="ctr"/>
                </a:tc>
                <a:tc>
                  <a:txBody>
                    <a:bodyPr/>
                    <a:lstStyle/>
                    <a:p>
                      <a:pPr algn="ctr"/>
                      <a:r>
                        <a:rPr lang="en-US" sz="1800" kern="1200" dirty="0"/>
                        <a:t>AM CAD Design Tools</a:t>
                      </a:r>
                    </a:p>
                    <a:p>
                      <a:endParaRPr lang="en-US" dirty="0">
                        <a:latin typeface="+mj-lt"/>
                      </a:endParaRPr>
                    </a:p>
                  </a:txBody>
                  <a:tcPr anchor="ctr"/>
                </a:tc>
                <a:extLst>
                  <a:ext uri="{0D108BD9-81ED-4DB2-BD59-A6C34878D82A}">
                    <a16:rowId xmlns:a16="http://schemas.microsoft.com/office/drawing/2014/main" val="10000"/>
                  </a:ext>
                </a:extLst>
              </a:tr>
              <a:tr h="1188624">
                <a:tc>
                  <a:txBody>
                    <a:bodyPr/>
                    <a:lstStyle/>
                    <a:p>
                      <a:pPr algn="ctr"/>
                      <a:r>
                        <a:rPr lang="en-US" sz="1800" kern="1200" dirty="0"/>
                        <a:t>Integrated Structure and Material Design Optimization Tools</a:t>
                      </a:r>
                    </a:p>
                    <a:p>
                      <a:endParaRPr lang="en-US" dirty="0">
                        <a:latin typeface="+mj-lt"/>
                      </a:endParaRPr>
                    </a:p>
                  </a:txBody>
                  <a:tcPr anchor="ctr"/>
                </a:tc>
                <a:tc>
                  <a:txBody>
                    <a:bodyPr/>
                    <a:lstStyle/>
                    <a:p>
                      <a:pPr algn="ctr"/>
                      <a:r>
                        <a:rPr lang="en-US" sz="1800" kern="1200" dirty="0"/>
                        <a:t>Modeling and Simulation Tools</a:t>
                      </a:r>
                    </a:p>
                    <a:p>
                      <a:endParaRPr lang="en-US" dirty="0">
                        <a:latin typeface="+mj-lt"/>
                      </a:endParaRPr>
                    </a:p>
                  </a:txBody>
                  <a:tcPr anchor="ctr"/>
                </a:tc>
                <a:extLst>
                  <a:ext uri="{0D108BD9-81ED-4DB2-BD59-A6C34878D82A}">
                    <a16:rowId xmlns:a16="http://schemas.microsoft.com/office/drawing/2014/main" val="10001"/>
                  </a:ext>
                </a:extLst>
              </a:tr>
            </a:tbl>
          </a:graphicData>
        </a:graphic>
      </p:graphicFrame>
      <p:sp>
        <p:nvSpPr>
          <p:cNvPr id="17" name="Content Placeholder 1"/>
          <p:cNvSpPr txBox="1">
            <a:spLocks/>
          </p:cNvSpPr>
          <p:nvPr/>
        </p:nvSpPr>
        <p:spPr>
          <a:xfrm>
            <a:off x="7486650" y="2789490"/>
            <a:ext cx="1613459" cy="35396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dirty="0">
                <a:latin typeface="+mj-lt"/>
              </a:rPr>
              <a:t>Source: </a:t>
            </a:r>
            <a:r>
              <a:rPr lang="en-US" sz="1600" dirty="0" err="1">
                <a:latin typeface="+mj-lt"/>
              </a:rPr>
              <a:t>Novoed</a:t>
            </a:r>
            <a:endParaRPr lang="en-US" sz="1600" dirty="0">
              <a:latin typeface="+mj-lt"/>
            </a:endParaRPr>
          </a:p>
        </p:txBody>
      </p:sp>
      <p:sp>
        <p:nvSpPr>
          <p:cNvPr id="18" name="Content Placeholder 1"/>
          <p:cNvSpPr txBox="1">
            <a:spLocks/>
          </p:cNvSpPr>
          <p:nvPr/>
        </p:nvSpPr>
        <p:spPr>
          <a:xfrm>
            <a:off x="186726" y="6569995"/>
            <a:ext cx="1827269" cy="35396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dirty="0">
                <a:latin typeface="+mj-lt"/>
              </a:rPr>
              <a:t>Source: Symmetric</a:t>
            </a:r>
          </a:p>
        </p:txBody>
      </p:sp>
    </p:spTree>
    <p:extLst>
      <p:ext uri="{BB962C8B-B14F-4D97-AF65-F5344CB8AC3E}">
        <p14:creationId xmlns:p14="http://schemas.microsoft.com/office/powerpoint/2010/main" val="38948947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Title 6"/>
          <p:cNvSpPr>
            <a:spLocks noGrp="1"/>
          </p:cNvSpPr>
          <p:nvPr>
            <p:ph type="title"/>
          </p:nvPr>
        </p:nvSpPr>
        <p:spPr/>
        <p:txBody>
          <a:bodyPr/>
          <a:lstStyle/>
          <a:p>
            <a:r>
              <a:rPr lang="en-US" altLang="en-US" dirty="0"/>
              <a:t>Material Development</a:t>
            </a: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9439" r="4886" b="5799"/>
          <a:stretch/>
        </p:blipFill>
        <p:spPr>
          <a:xfrm>
            <a:off x="7068184" y="4846358"/>
            <a:ext cx="1934307" cy="1374423"/>
          </a:xfrm>
          <a:prstGeom prst="rect">
            <a:avLst/>
          </a:prstGeo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r="5084"/>
          <a:stretch/>
        </p:blipFill>
        <p:spPr>
          <a:xfrm>
            <a:off x="99074" y="4157614"/>
            <a:ext cx="2707431" cy="1976093"/>
          </a:xfrm>
          <a:prstGeom prst="rect">
            <a:avLst/>
          </a:prstGeom>
        </p:spPr>
      </p:pic>
      <p:sp>
        <p:nvSpPr>
          <p:cNvPr id="11" name="TextBox 10"/>
          <p:cNvSpPr txBox="1"/>
          <p:nvPr/>
        </p:nvSpPr>
        <p:spPr>
          <a:xfrm>
            <a:off x="207584" y="6181659"/>
            <a:ext cx="2255501" cy="338554"/>
          </a:xfrm>
          <a:prstGeom prst="rect">
            <a:avLst/>
          </a:prstGeom>
          <a:noFill/>
        </p:spPr>
        <p:txBody>
          <a:bodyPr wrap="square" rtlCol="0">
            <a:spAutoFit/>
          </a:bodyPr>
          <a:lstStyle/>
          <a:p>
            <a:r>
              <a:rPr lang="en-US" sz="1600" dirty="0">
                <a:latin typeface="+mj-lt"/>
              </a:rPr>
              <a:t>Source: </a:t>
            </a:r>
            <a:r>
              <a:rPr lang="en-US" sz="1600" dirty="0" err="1">
                <a:latin typeface="+mj-lt"/>
              </a:rPr>
              <a:t>Fabrisonic</a:t>
            </a:r>
            <a:r>
              <a:rPr lang="en-US" sz="1600" dirty="0">
                <a:latin typeface="+mj-lt"/>
              </a:rPr>
              <a:t> </a:t>
            </a:r>
            <a:r>
              <a:rPr lang="en-US" sz="1600" dirty="0" smtClean="0">
                <a:latin typeface="+mj-lt"/>
              </a:rPr>
              <a:t>LLC</a:t>
            </a:r>
            <a:endParaRPr lang="en-US" sz="1600" dirty="0">
              <a:latin typeface="+mj-lt"/>
            </a:endParaRPr>
          </a:p>
        </p:txBody>
      </p:sp>
      <p:sp>
        <p:nvSpPr>
          <p:cNvPr id="14" name="TextBox 13"/>
          <p:cNvSpPr txBox="1"/>
          <p:nvPr/>
        </p:nvSpPr>
        <p:spPr>
          <a:xfrm>
            <a:off x="7194658" y="6114172"/>
            <a:ext cx="1795143" cy="338554"/>
          </a:xfrm>
          <a:prstGeom prst="rect">
            <a:avLst/>
          </a:prstGeom>
          <a:noFill/>
        </p:spPr>
        <p:txBody>
          <a:bodyPr wrap="square" rtlCol="0">
            <a:spAutoFit/>
          </a:bodyPr>
          <a:lstStyle/>
          <a:p>
            <a:r>
              <a:rPr lang="en-US" sz="1600" dirty="0">
                <a:latin typeface="+mj-lt"/>
              </a:rPr>
              <a:t>Source: </a:t>
            </a:r>
            <a:r>
              <a:rPr lang="en-US" sz="1600" dirty="0" err="1" smtClean="0">
                <a:latin typeface="+mj-lt"/>
              </a:rPr>
              <a:t>Stratasys</a:t>
            </a:r>
            <a:endParaRPr lang="en-US" sz="1600" dirty="0">
              <a:latin typeface="+mj-lt"/>
            </a:endParaRPr>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31953" y="1341592"/>
            <a:ext cx="2370538" cy="1832054"/>
          </a:xfrm>
          <a:prstGeom prst="rect">
            <a:avLst/>
          </a:prstGeom>
        </p:spPr>
      </p:pic>
      <p:sp>
        <p:nvSpPr>
          <p:cNvPr id="15" name="Slide Number Placeholder 14"/>
          <p:cNvSpPr>
            <a:spLocks noGrp="1"/>
          </p:cNvSpPr>
          <p:nvPr>
            <p:ph type="sldNum" sz="quarter" idx="12"/>
          </p:nvPr>
        </p:nvSpPr>
        <p:spPr/>
        <p:txBody>
          <a:bodyPr/>
          <a:lstStyle/>
          <a:p>
            <a:fld id="{4F035583-8354-4EE5-850A-D0DDCD6E0C80}" type="slidenum">
              <a:rPr lang="en-US" smtClean="0"/>
              <a:t>8</a:t>
            </a:fld>
            <a:endParaRPr lang="en-US" dirty="0"/>
          </a:p>
        </p:txBody>
      </p:sp>
      <p:graphicFrame>
        <p:nvGraphicFramePr>
          <p:cNvPr id="16" name="Table 15"/>
          <p:cNvGraphicFramePr>
            <a:graphicFrameLocks noGrp="1"/>
          </p:cNvGraphicFramePr>
          <p:nvPr>
            <p:extLst>
              <p:ext uri="{D42A27DB-BD31-4B8C-83A1-F6EECF244321}">
                <p14:modId xmlns:p14="http://schemas.microsoft.com/office/powerpoint/2010/main" val="3475811334"/>
              </p:ext>
            </p:extLst>
          </p:nvPr>
        </p:nvGraphicFramePr>
        <p:xfrm>
          <a:off x="2951543" y="3202272"/>
          <a:ext cx="4180974" cy="2295144"/>
        </p:xfrm>
        <a:graphic>
          <a:graphicData uri="http://schemas.openxmlformats.org/drawingml/2006/table">
            <a:tbl>
              <a:tblPr firstRow="1" bandRow="1">
                <a:tableStyleId>{5940675A-B579-460E-94D1-54222C63F5DA}</a:tableStyleId>
              </a:tblPr>
              <a:tblGrid>
                <a:gridCol w="2090487">
                  <a:extLst>
                    <a:ext uri="{9D8B030D-6E8A-4147-A177-3AD203B41FA5}">
                      <a16:colId xmlns:a16="http://schemas.microsoft.com/office/drawing/2014/main" val="20000"/>
                    </a:ext>
                  </a:extLst>
                </a:gridCol>
                <a:gridCol w="2090487">
                  <a:extLst>
                    <a:ext uri="{9D8B030D-6E8A-4147-A177-3AD203B41FA5}">
                      <a16:colId xmlns:a16="http://schemas.microsoft.com/office/drawing/2014/main" val="20001"/>
                    </a:ext>
                  </a:extLst>
                </a:gridCol>
              </a:tblGrid>
              <a:tr h="1106520">
                <a:tc>
                  <a:txBody>
                    <a:bodyPr/>
                    <a:lstStyle/>
                    <a:p>
                      <a:pPr algn="ctr"/>
                      <a:r>
                        <a:rPr lang="en-US" sz="1800" kern="1200" dirty="0"/>
                        <a:t>Material Property Specifications</a:t>
                      </a:r>
                    </a:p>
                    <a:p>
                      <a:endParaRPr lang="en-US" dirty="0">
                        <a:latin typeface="+mj-lt"/>
                      </a:endParaRPr>
                    </a:p>
                  </a:txBody>
                  <a:tcPr anchor="ctr"/>
                </a:tc>
                <a:tc>
                  <a:txBody>
                    <a:bodyPr/>
                    <a:lstStyle/>
                    <a:p>
                      <a:pPr algn="ctr"/>
                      <a:r>
                        <a:rPr lang="en-US" sz="1800" kern="1200" dirty="0"/>
                        <a:t>New Material Development</a:t>
                      </a:r>
                    </a:p>
                    <a:p>
                      <a:endParaRPr lang="en-US" dirty="0">
                        <a:latin typeface="+mj-lt"/>
                      </a:endParaRPr>
                    </a:p>
                  </a:txBody>
                  <a:tcPr anchor="ctr"/>
                </a:tc>
                <a:extLst>
                  <a:ext uri="{0D108BD9-81ED-4DB2-BD59-A6C34878D82A}">
                    <a16:rowId xmlns:a16="http://schemas.microsoft.com/office/drawing/2014/main" val="10000"/>
                  </a:ext>
                </a:extLst>
              </a:tr>
              <a:tr h="1188624">
                <a:tc>
                  <a:txBody>
                    <a:bodyPr/>
                    <a:lstStyle/>
                    <a:p>
                      <a:pPr algn="ctr"/>
                      <a:r>
                        <a:rPr lang="en-US" sz="1800" kern="1200" dirty="0"/>
                        <a:t>Improved Material Properties</a:t>
                      </a:r>
                    </a:p>
                    <a:p>
                      <a:endParaRPr lang="en-US" dirty="0">
                        <a:latin typeface="+mj-lt"/>
                      </a:endParaRPr>
                    </a:p>
                  </a:txBody>
                  <a:tcPr anchor="ctr"/>
                </a:tc>
                <a:tc>
                  <a:txBody>
                    <a:bodyPr/>
                    <a:lstStyle/>
                    <a:p>
                      <a:pPr algn="ctr"/>
                      <a:r>
                        <a:rPr lang="en-US" sz="1800" kern="1200" dirty="0"/>
                        <a:t>Multiple Material Fabrication</a:t>
                      </a:r>
                    </a:p>
                    <a:p>
                      <a:endParaRPr lang="en-US" dirty="0">
                        <a:latin typeface="+mj-lt"/>
                      </a:endParaRPr>
                    </a:p>
                  </a:txBody>
                  <a:tcPr anchor="ctr"/>
                </a:tc>
                <a:extLst>
                  <a:ext uri="{0D108BD9-81ED-4DB2-BD59-A6C34878D82A}">
                    <a16:rowId xmlns:a16="http://schemas.microsoft.com/office/drawing/2014/main" val="10001"/>
                  </a:ext>
                </a:extLst>
              </a:tr>
            </a:tbl>
          </a:graphicData>
        </a:graphic>
      </p:graphicFrame>
      <p:pic>
        <p:nvPicPr>
          <p:cNvPr id="20" name="Picture 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272" y="1540301"/>
            <a:ext cx="3014162" cy="1523113"/>
          </a:xfrm>
          <a:prstGeom prst="rect">
            <a:avLst/>
          </a:prstGeom>
        </p:spPr>
      </p:pic>
      <p:sp>
        <p:nvSpPr>
          <p:cNvPr id="22" name="TextBox 21"/>
          <p:cNvSpPr txBox="1"/>
          <p:nvPr/>
        </p:nvSpPr>
        <p:spPr>
          <a:xfrm>
            <a:off x="86926" y="3111366"/>
            <a:ext cx="1795143" cy="338554"/>
          </a:xfrm>
          <a:prstGeom prst="rect">
            <a:avLst/>
          </a:prstGeom>
          <a:noFill/>
        </p:spPr>
        <p:txBody>
          <a:bodyPr wrap="square" rtlCol="0">
            <a:spAutoFit/>
          </a:bodyPr>
          <a:lstStyle/>
          <a:p>
            <a:r>
              <a:rPr lang="en-US" sz="1600" dirty="0">
                <a:latin typeface="+mj-lt"/>
              </a:rPr>
              <a:t>Source: Wikimedia</a:t>
            </a:r>
          </a:p>
        </p:txBody>
      </p:sp>
      <p:sp>
        <p:nvSpPr>
          <p:cNvPr id="13" name="TextBox 12"/>
          <p:cNvSpPr txBox="1"/>
          <p:nvPr/>
        </p:nvSpPr>
        <p:spPr>
          <a:xfrm>
            <a:off x="7304419" y="3209800"/>
            <a:ext cx="1795143" cy="338554"/>
          </a:xfrm>
          <a:prstGeom prst="rect">
            <a:avLst/>
          </a:prstGeom>
          <a:noFill/>
        </p:spPr>
        <p:txBody>
          <a:bodyPr wrap="square" rtlCol="0">
            <a:spAutoFit/>
          </a:bodyPr>
          <a:lstStyle/>
          <a:p>
            <a:r>
              <a:rPr lang="en-US" sz="1600" dirty="0">
                <a:latin typeface="+mj-lt"/>
              </a:rPr>
              <a:t>Source: Wikipedia</a:t>
            </a:r>
          </a:p>
        </p:txBody>
      </p:sp>
    </p:spTree>
    <p:extLst>
      <p:ext uri="{BB962C8B-B14F-4D97-AF65-F5344CB8AC3E}">
        <p14:creationId xmlns:p14="http://schemas.microsoft.com/office/powerpoint/2010/main" val="18783894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Title 6"/>
          <p:cNvSpPr>
            <a:spLocks noGrp="1"/>
          </p:cNvSpPr>
          <p:nvPr>
            <p:ph type="title"/>
          </p:nvPr>
        </p:nvSpPr>
        <p:spPr/>
        <p:txBody>
          <a:bodyPr/>
          <a:lstStyle/>
          <a:p>
            <a:r>
              <a:rPr lang="en-US" altLang="en-US" dirty="0"/>
              <a:t>Future Application Areas</a:t>
            </a:r>
          </a:p>
        </p:txBody>
      </p:sp>
      <p:sp>
        <p:nvSpPr>
          <p:cNvPr id="26630" name="Content Placeholder 7"/>
          <p:cNvSpPr>
            <a:spLocks noGrp="1"/>
          </p:cNvSpPr>
          <p:nvPr>
            <p:ph idx="1"/>
          </p:nvPr>
        </p:nvSpPr>
        <p:spPr>
          <a:xfrm>
            <a:off x="628650" y="1690689"/>
            <a:ext cx="7886700" cy="4351338"/>
          </a:xfrm>
        </p:spPr>
        <p:txBody>
          <a:bodyPr>
            <a:normAutofit/>
          </a:bodyPr>
          <a:lstStyle/>
          <a:p>
            <a:r>
              <a:rPr lang="en-US" altLang="en-US" sz="2400" dirty="0">
                <a:latin typeface="+mj-lt"/>
              </a:rPr>
              <a:t>Nanoscale AM</a:t>
            </a:r>
          </a:p>
          <a:p>
            <a:r>
              <a:rPr lang="en-US" altLang="en-US" sz="2400" dirty="0">
                <a:latin typeface="+mj-lt"/>
              </a:rPr>
              <a:t>Printable electronics</a:t>
            </a:r>
          </a:p>
          <a:p>
            <a:r>
              <a:rPr lang="en-US" altLang="en-US" sz="2400" dirty="0" err="1">
                <a:latin typeface="+mj-lt"/>
              </a:rPr>
              <a:t>Meso</a:t>
            </a:r>
            <a:r>
              <a:rPr lang="en-US" altLang="en-US" sz="2400" dirty="0">
                <a:latin typeface="+mj-lt"/>
              </a:rPr>
              <a:t>-scale and large scale AM</a:t>
            </a:r>
          </a:p>
        </p:txBody>
      </p:sp>
      <p:sp>
        <p:nvSpPr>
          <p:cNvPr id="4" name="Slide Number Placeholder 3"/>
          <p:cNvSpPr>
            <a:spLocks noGrp="1"/>
          </p:cNvSpPr>
          <p:nvPr>
            <p:ph type="sldNum" sz="quarter" idx="12"/>
          </p:nvPr>
        </p:nvSpPr>
        <p:spPr/>
        <p:txBody>
          <a:bodyPr/>
          <a:lstStyle/>
          <a:p>
            <a:fld id="{4F035583-8354-4EE5-850A-D0DDCD6E0C80}" type="slidenum">
              <a:rPr lang="en-US" smtClean="0"/>
              <a:pPr/>
              <a:t>9</a:t>
            </a:fld>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8974" y="3096086"/>
            <a:ext cx="6120581" cy="3442827"/>
          </a:xfrm>
          <a:prstGeom prst="rect">
            <a:avLst/>
          </a:prstGeom>
        </p:spPr>
      </p:pic>
      <p:sp>
        <p:nvSpPr>
          <p:cNvPr id="12" name="TextBox 11"/>
          <p:cNvSpPr txBox="1"/>
          <p:nvPr/>
        </p:nvSpPr>
        <p:spPr>
          <a:xfrm>
            <a:off x="5555757" y="6507444"/>
            <a:ext cx="1794122" cy="338554"/>
          </a:xfrm>
          <a:prstGeom prst="rect">
            <a:avLst/>
          </a:prstGeom>
          <a:noFill/>
        </p:spPr>
        <p:txBody>
          <a:bodyPr wrap="square" rtlCol="0">
            <a:spAutoFit/>
          </a:bodyPr>
          <a:lstStyle/>
          <a:p>
            <a:r>
              <a:rPr lang="en-US" sz="1600" err="1">
                <a:latin typeface="+mj-lt"/>
              </a:rPr>
              <a:t>Source</a:t>
            </a:r>
            <a:r>
              <a:rPr lang="en-US" sz="1600">
                <a:latin typeface="+mj-lt"/>
              </a:rPr>
              <a:t>: </a:t>
            </a:r>
            <a:r>
              <a:rPr lang="en-US" sz="1600" dirty="0" err="1">
                <a:latin typeface="+mj-lt"/>
              </a:rPr>
              <a:t>SprutCAM</a:t>
            </a:r>
            <a:endParaRPr lang="en-US" sz="1600" dirty="0">
              <a:latin typeface="+mj-lt"/>
            </a:endParaRPr>
          </a:p>
        </p:txBody>
      </p:sp>
    </p:spTree>
    <p:extLst>
      <p:ext uri="{BB962C8B-B14F-4D97-AF65-F5344CB8AC3E}">
        <p14:creationId xmlns:p14="http://schemas.microsoft.com/office/powerpoint/2010/main" val="8796956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512</TotalTime>
  <Words>700</Words>
  <Application>Microsoft Office PowerPoint</Application>
  <PresentationFormat>On-screen Show (4:3)</PresentationFormat>
  <Paragraphs>151</Paragraphs>
  <Slides>12</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Tw Cen MT</vt:lpstr>
      <vt:lpstr>Office Theme</vt:lpstr>
      <vt:lpstr>Future Trends in Additive Manufacturing</vt:lpstr>
      <vt:lpstr>Learning Outcomes</vt:lpstr>
      <vt:lpstr>Additive Manufacturing Technology Curve (2007-2015)</vt:lpstr>
      <vt:lpstr>Future Trends</vt:lpstr>
      <vt:lpstr>Process Improvements</vt:lpstr>
      <vt:lpstr>Standardization</vt:lpstr>
      <vt:lpstr>Design Tools</vt:lpstr>
      <vt:lpstr>Material Development</vt:lpstr>
      <vt:lpstr>Future Application Areas</vt:lpstr>
      <vt:lpstr>Think-Pair-Share</vt:lpstr>
      <vt:lpstr>Closing Thoughts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Mirkouei, Amin</dc:creator>
  <cp:lastModifiedBy>Karl Haapala</cp:lastModifiedBy>
  <cp:revision>92</cp:revision>
  <dcterms:created xsi:type="dcterms:W3CDTF">2016-06-10T02:55:18Z</dcterms:created>
  <dcterms:modified xsi:type="dcterms:W3CDTF">2016-07-31T06:29:33Z</dcterms:modified>
</cp:coreProperties>
</file>